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B3_C9DAF207.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C1_3DDBBB02.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C6_2000483A.xml" ContentType="application/vnd.ms-powerpoint.comments+xml"/>
  <Override PartName="/ppt/notesSlides/notesSlide8.xml" ContentType="application/vnd.openxmlformats-officedocument.presentationml.notesSlide+xml"/>
  <Override PartName="/ppt/comments/modernComment_1B6_1521548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435" r:id="rId5"/>
    <p:sldId id="347" r:id="rId6"/>
    <p:sldId id="386" r:id="rId7"/>
    <p:sldId id="449" r:id="rId8"/>
    <p:sldId id="434" r:id="rId9"/>
    <p:sldId id="452" r:id="rId10"/>
    <p:sldId id="454" r:id="rId11"/>
    <p:sldId id="438" r:id="rId12"/>
    <p:sldId id="451" r:id="rId13"/>
    <p:sldId id="439" r:id="rId14"/>
    <p:sldId id="436" r:id="rId15"/>
    <p:sldId id="458" r:id="rId16"/>
    <p:sldId id="457" r:id="rId17"/>
    <p:sldId id="456" r:id="rId18"/>
    <p:sldId id="453" r:id="rId19"/>
    <p:sldId id="455" r:id="rId20"/>
    <p:sldId id="431" r:id="rId21"/>
    <p:sldId id="44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B8953F-ADE0-DBA2-2A91-BE88CF9A42A7}" name="Magen Schoonover" initials="MS" userId="S::Magen.Schoonover@health.ok.gov::eb359a07-92cd-4d47-9cf0-8cf68d85eb54" providerId="AD"/>
  <p188:author id="{3E416653-A852-FE76-5C23-61135FB3C0EA}" name="Lauran Larson" initials="LL" userId="S::Lauran.Larson@health.ok.gov::f73f4e56-cd09-44f9-aa3a-1eb1c20759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B41"/>
    <a:srgbClr val="595959"/>
    <a:srgbClr val="F07706"/>
    <a:srgbClr val="DE90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72164" autoAdjust="0"/>
  </p:normalViewPr>
  <p:slideViewPr>
    <p:cSldViewPr snapToGrid="0" snapToObjects="1">
      <p:cViewPr varScale="1">
        <p:scale>
          <a:sx n="78" d="100"/>
          <a:sy n="78" d="100"/>
        </p:scale>
        <p:origin x="924"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omments/modernComment_1B3_C9DAF207.xml><?xml version="1.0" encoding="utf-8"?>
<p188:cmLst xmlns:a="http://schemas.openxmlformats.org/drawingml/2006/main" xmlns:r="http://schemas.openxmlformats.org/officeDocument/2006/relationships" xmlns:p188="http://schemas.microsoft.com/office/powerpoint/2018/8/main">
  <p188:cm id="{D79C9E36-4E78-4A4C-9744-80B4B700C7CF}" authorId="{A9B8953F-ADE0-DBA2-2A91-BE88CF9A42A7}" created="2022-10-13T19:49:22.079">
    <ac:txMkLst xmlns:ac="http://schemas.microsoft.com/office/drawing/2013/main/command">
      <pc:docMk xmlns:pc="http://schemas.microsoft.com/office/powerpoint/2013/main/command"/>
      <pc:sldMk xmlns:pc="http://schemas.microsoft.com/office/powerpoint/2013/main/command" cId="3386569223" sldId="435"/>
      <ac:spMk id="14" creationId="{83B33B97-CE50-4D72-BE8C-D89AB8B4241F}"/>
      <ac:txMk cp="0" len="93">
        <ac:context len="94" hash="3791153686"/>
      </ac:txMk>
    </ac:txMkLst>
    <p188:pos x="4920628" y="327892"/>
    <p188:txBody>
      <a:bodyPr/>
      <a:lstStyle/>
      <a:p>
        <a:r>
          <a:rPr lang="en-US"/>
          <a:t>Do these look weird?</a:t>
        </a:r>
      </a:p>
    </p188:txBody>
  </p188:cm>
</p188:cmLst>
</file>

<file path=ppt/comments/modernComment_1B6_1521548C.xml><?xml version="1.0" encoding="utf-8"?>
<p188:cmLst xmlns:a="http://schemas.openxmlformats.org/drawingml/2006/main" xmlns:r="http://schemas.openxmlformats.org/officeDocument/2006/relationships" xmlns:p188="http://schemas.microsoft.com/office/powerpoint/2018/8/main">
  <p188:cm id="{174E3A35-7FDF-46D1-A195-B8A488BCA3AB}" authorId="{3E416653-A852-FE76-5C23-61135FB3C0EA}" created="2022-10-13T19:25:25.674">
    <ac:deMkLst xmlns:ac="http://schemas.microsoft.com/office/drawing/2013/main/command">
      <pc:docMk xmlns:pc="http://schemas.microsoft.com/office/powerpoint/2013/main/command"/>
      <pc:sldMk xmlns:pc="http://schemas.microsoft.com/office/powerpoint/2013/main/command" cId="354505868" sldId="438"/>
      <ac:picMk id="13" creationId="{00000000-0000-0000-0000-000000000000}"/>
    </ac:deMkLst>
    <p188:txBody>
      <a:bodyPr/>
      <a:lstStyle/>
      <a:p>
        <a:r>
          <a:rPr lang="en-US"/>
          <a:t>I'm not sure if it's possible without resulting in tiny text, but as a viewer, I'm very curious which states fared worse than we do as 41st. </a:t>
        </a:r>
      </a:p>
    </p188:txBody>
  </p188:cm>
</p188:cmLst>
</file>

<file path=ppt/comments/modernComment_1C1_3DDBBB02.xml><?xml version="1.0" encoding="utf-8"?>
<p188:cmLst xmlns:a="http://schemas.openxmlformats.org/drawingml/2006/main" xmlns:r="http://schemas.openxmlformats.org/officeDocument/2006/relationships" xmlns:p188="http://schemas.microsoft.com/office/powerpoint/2018/8/main">
  <p188:cm id="{B791F432-12B1-42D1-9BE3-AAE714D7EF3A}" authorId="{3E416653-A852-FE76-5C23-61135FB3C0EA}" created="2022-10-13T19:19:05.009">
    <pc:sldMkLst xmlns:pc="http://schemas.microsoft.com/office/powerpoint/2013/main/command">
      <pc:docMk/>
      <pc:sldMk cId="1037810434" sldId="449"/>
    </pc:sldMkLst>
    <p188:replyLst>
      <p188:reply id="{553E3FCC-1A58-4169-8178-5453BACA2AF6}" authorId="{A9B8953F-ADE0-DBA2-2A91-BE88CF9A42A7}" created="2022-10-13T20:50:14.158">
        <p188:txBody>
          <a:bodyPr/>
          <a:lstStyle/>
          <a:p>
            <a:r>
              <a:rPr lang="en-US"/>
              <a:t>I'm not sure what to do here or maybe that's because it's 3:49pm. I can reevaluate tomorrow but I'll send you the updates I have so far. 
</a:t>
            </a:r>
          </a:p>
        </p188:txBody>
      </p188:reply>
    </p188:replyLst>
    <p188:txBody>
      <a:bodyPr/>
      <a:lstStyle/>
      <a:p>
        <a:r>
          <a:rPr lang="en-US"/>
          <a:t>So far this is amazing. I see your script includes safety, but maybe somehow work safety onto this slide visually.</a:t>
        </a:r>
      </a:p>
    </p188:txBody>
  </p188:cm>
</p188:cmLst>
</file>

<file path=ppt/comments/modernComment_1C6_2000483A.xml><?xml version="1.0" encoding="utf-8"?>
<p188:cmLst xmlns:a="http://schemas.openxmlformats.org/drawingml/2006/main" xmlns:r="http://schemas.openxmlformats.org/officeDocument/2006/relationships" xmlns:p188="http://schemas.microsoft.com/office/powerpoint/2018/8/main">
  <p188:cm id="{F3593CF5-9E2A-4371-A836-CC2A95843FEA}" authorId="{3E416653-A852-FE76-5C23-61135FB3C0EA}" created="2022-10-13T19:21:40.631">
    <ac:txMkLst xmlns:ac="http://schemas.microsoft.com/office/drawing/2013/main/command">
      <pc:docMk xmlns:pc="http://schemas.microsoft.com/office/powerpoint/2013/main/command"/>
      <pc:sldMk xmlns:pc="http://schemas.microsoft.com/office/powerpoint/2013/main/command" cId="536889402" sldId="454"/>
      <ac:spMk id="12" creationId="{36B60C34-53D9-4681-BF9D-0B70E9CE8820}"/>
      <ac:txMk cp="356" len="3">
        <ac:context len="506" hash="1794697432"/>
      </ac:txMk>
    </ac:txMkLst>
    <p188:pos x="10491809" y="1781842"/>
    <p188:replyLst>
      <p188:reply id="{00A3295D-D3E2-4FAA-8B25-C4E092FF2DB5}" authorId="{A9B8953F-ADE0-DBA2-2A91-BE88CF9A42A7}" created="2022-10-13T20:49:04.466">
        <p188:txBody>
          <a:bodyPr/>
          <a:lstStyle/>
          <a:p>
            <a:r>
              <a:rPr lang="en-US"/>
              <a:t>Jae, I added where I thought would be some citations from the info you provided. I think I'm missing a couple on the beginning slides.</a:t>
            </a:r>
          </a:p>
        </p188:txBody>
      </p188:reply>
    </p188:replyLst>
    <p188:txBody>
      <a:bodyPr/>
      <a:lstStyle/>
      <a:p>
        <a:r>
          <a:rPr lang="en-US"/>
          <a:t>I don't see other citations before this one. I do see the 6. Just be sure to pinpoint where citations 1-4 are. I superscripted the 5 for you.</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EDEC5-D6AB-8643-A8B8-278794F4EB6C}" type="datetimeFigureOut">
              <a:rPr lang="en-US" smtClean="0"/>
              <a:t>10/17/2022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40B08-8BBB-504C-BAD2-61931D34972B}" type="slidenum">
              <a:rPr lang="en-US" smtClean="0"/>
              <a:t>‹#›</a:t>
            </a:fld>
            <a:endParaRPr lang="en-US" dirty="0"/>
          </a:p>
        </p:txBody>
      </p:sp>
    </p:spTree>
    <p:extLst>
      <p:ext uri="{BB962C8B-B14F-4D97-AF65-F5344CB8AC3E}">
        <p14:creationId xmlns:p14="http://schemas.microsoft.com/office/powerpoint/2010/main" val="52323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uraldesignguide.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inorityhealth.hhs.gov/omh/browse.aspx?lvl=3&amp;lvlid=62"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dc.gov/nchs/nhis/shs/tables.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Magen/Jae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04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Magen:</a:t>
            </a:r>
          </a:p>
          <a:p>
            <a:endParaRPr lang="en-US" u="none" dirty="0"/>
          </a:p>
          <a:p>
            <a:r>
              <a:rPr lang="en-US" u="sng" dirty="0"/>
              <a:t>There is no one size fits all approach to creating better built infrastructure that is supportive of physical activity. Communities have different needs and budgets for improvements. Any improvements are better than none, though some options provide more benefits including feelings of safety when engaging in physical activity. Let’s take a look at some of the different types of built environment changes that can be made. </a:t>
            </a:r>
          </a:p>
          <a:p>
            <a:endParaRPr lang="en-US" u="sng" dirty="0"/>
          </a:p>
          <a:p>
            <a:r>
              <a:rPr lang="en-US" u="sng" dirty="0"/>
              <a:t>Visually Separated</a:t>
            </a:r>
            <a:r>
              <a:rPr lang="en-US" dirty="0"/>
              <a:t>:</a:t>
            </a:r>
          </a:p>
          <a:p>
            <a:r>
              <a:rPr lang="en-US" dirty="0"/>
              <a:t>Bike Lane</a:t>
            </a:r>
          </a:p>
          <a:p>
            <a:r>
              <a:rPr lang="en-US" dirty="0"/>
              <a:t>Paved Shoulder</a:t>
            </a:r>
          </a:p>
          <a:p>
            <a:endParaRPr lang="en-US" dirty="0"/>
          </a:p>
          <a:p>
            <a:r>
              <a:rPr lang="en-US" u="sng" dirty="0"/>
              <a:t>Physically Separated</a:t>
            </a:r>
            <a:r>
              <a:rPr lang="en-US" dirty="0"/>
              <a:t>:</a:t>
            </a:r>
          </a:p>
          <a:p>
            <a:r>
              <a:rPr lang="en-US" dirty="0"/>
              <a:t>Sidewalks</a:t>
            </a:r>
          </a:p>
          <a:p>
            <a:r>
              <a:rPr lang="en-US" dirty="0"/>
              <a:t>Sidepaths</a:t>
            </a:r>
          </a:p>
          <a:p>
            <a:r>
              <a:rPr lang="en-US" dirty="0"/>
              <a:t>Shared Use Paths </a:t>
            </a:r>
          </a:p>
          <a:p>
            <a:endParaRPr lang="en-US" dirty="0"/>
          </a:p>
          <a:p>
            <a:r>
              <a:rPr lang="en-US" u="sng" dirty="0"/>
              <a:t>Complete Streets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Complete Streets are streets designed and operated to enable safe use and support mobility for all users. Those include people of all ages and abilities, regardless of whether they are travelling as drivers, pedestrians, bicyclists, or public transportation riders.</a:t>
            </a:r>
          </a:p>
          <a:p>
            <a:endParaRPr lang="en-US" dirty="0"/>
          </a:p>
          <a:p>
            <a:endParaRPr lang="en-US" dirty="0"/>
          </a:p>
          <a:p>
            <a:r>
              <a:rPr lang="en-US" dirty="0"/>
              <a:t>These different built environment strategies have three things in common: A safe </a:t>
            </a:r>
            <a:r>
              <a:rPr lang="en-US" sz="1200" dirty="0">
                <a:solidFill>
                  <a:schemeClr val="bg1">
                    <a:lumMod val="50000"/>
                  </a:schemeClr>
                </a:solidFill>
              </a:rPr>
              <a:t>space that is accessible to all, reduces “walking along roadway” crashes, and increases the amount of walking throughout communities, while also maintaining town character (1). </a:t>
            </a:r>
          </a:p>
          <a:p>
            <a:endParaRPr lang="en-US" sz="1200" dirty="0">
              <a:solidFill>
                <a:schemeClr val="bg1">
                  <a:lumMod val="50000"/>
                </a:schemeClr>
              </a:solidFill>
            </a:endParaRPr>
          </a:p>
          <a:p>
            <a:r>
              <a:rPr lang="en-US" sz="1200" dirty="0">
                <a:solidFill>
                  <a:schemeClr val="bg1">
                    <a:lumMod val="50000"/>
                  </a:schemeClr>
                </a:solidFill>
              </a:rPr>
              <a:t>These different types of built environments have been proven to increase physical activity among people of all ages and abilities. They not only promote biking, walking, running, </a:t>
            </a:r>
            <a:r>
              <a:rPr lang="en-US" sz="1200" dirty="0" err="1">
                <a:solidFill>
                  <a:schemeClr val="bg1">
                    <a:lumMod val="50000"/>
                  </a:schemeClr>
                </a:solidFill>
              </a:rPr>
              <a:t>etc</a:t>
            </a:r>
            <a:r>
              <a:rPr lang="en-US" sz="1200" dirty="0">
                <a:solidFill>
                  <a:schemeClr val="bg1">
                    <a:lumMod val="50000"/>
                  </a:schemeClr>
                </a:solidFill>
              </a:rPr>
              <a:t>, but they also help provide pathways to other activities. Many incorporate these with connections to parks, playgrounds, and trails- they also have trail heads that incorporate downtowns. It is an attraction point for families to know they can go outside and have a safe, reliable space for physical activity, provides a social aspect for people who use this opportunity to be physically active but also connects to friends or neighbors, and finally, provides options for different types of physical activity. </a:t>
            </a:r>
          </a:p>
          <a:p>
            <a:endParaRPr lang="en-US" sz="1200" dirty="0">
              <a:solidFill>
                <a:schemeClr val="bg1">
                  <a:lumMod val="50000"/>
                </a:schemeClr>
              </a:solidFill>
            </a:endParaRPr>
          </a:p>
          <a:p>
            <a:endParaRPr lang="en-US" sz="1200" dirty="0">
              <a:solidFill>
                <a:schemeClr val="bg1">
                  <a:lumMod val="50000"/>
                </a:schemeClr>
              </a:solidFill>
            </a:endParaRPr>
          </a:p>
          <a:p>
            <a:endParaRPr lang="en-US" sz="1200" dirty="0">
              <a:solidFill>
                <a:schemeClr val="bg1">
                  <a:lumMod val="50000"/>
                </a:schemeClr>
              </a:solidFill>
            </a:endParaRPr>
          </a:p>
          <a:p>
            <a:endParaRPr lang="en-US" sz="1200"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(ALTA, Planning + Design. (n.d.). Facilities for Walking and Biking. Small Town and Rural Design Guide. Retrieved July 25, 2022, from </a:t>
            </a:r>
            <a:r>
              <a:rPr lang="en-US" sz="1200" dirty="0">
                <a:hlinkClick r:id="rId3"/>
              </a:rPr>
              <a:t>https://ruraldesignguide.com/</a:t>
            </a:r>
            <a:r>
              <a:rPr lang="en-US" sz="1200" dirty="0"/>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438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Magen:</a:t>
            </a:r>
          </a:p>
          <a:p>
            <a:endParaRPr lang="en-US" dirty="0"/>
          </a:p>
          <a:p>
            <a:r>
              <a:rPr lang="en-US" dirty="0"/>
              <a:t>As we saw with the previous slide, there are many different options when creating a walkable community. What are some considerations we could utilize towards reaching that “walkability” goal that has not only been proven to be effective, but also efficient? </a:t>
            </a:r>
          </a:p>
          <a:p>
            <a:endParaRPr lang="en-US" dirty="0"/>
          </a:p>
          <a:p>
            <a:r>
              <a:rPr lang="en-US" dirty="0"/>
              <a:t>Here are some things we need to consider:</a:t>
            </a:r>
          </a:p>
          <a:p>
            <a:pPr marL="228600" indent="-228600">
              <a:buAutoNum type="arabicPeriod"/>
            </a:pPr>
            <a:r>
              <a:rPr lang="en-US" dirty="0"/>
              <a:t>Size/Scale</a:t>
            </a:r>
          </a:p>
          <a:p>
            <a:pPr marL="228600" indent="-228600">
              <a:buAutoNum type="arabicPeriod"/>
            </a:pPr>
            <a:r>
              <a:rPr lang="en-US" dirty="0"/>
              <a:t>Support (local partners)</a:t>
            </a:r>
          </a:p>
          <a:p>
            <a:pPr marL="228600" indent="-228600">
              <a:buAutoNum type="arabicPeriod"/>
            </a:pPr>
            <a:r>
              <a:rPr lang="en-US" dirty="0"/>
              <a:t>Location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240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Magen:</a:t>
            </a:r>
          </a:p>
          <a:p>
            <a:endParaRPr lang="en-US" dirty="0"/>
          </a:p>
          <a:p>
            <a:r>
              <a:rPr lang="en-US" b="1" dirty="0"/>
              <a:t>Miles City, Montana </a:t>
            </a:r>
            <a:r>
              <a:rPr lang="en-US" dirty="0"/>
              <a:t>-</a:t>
            </a:r>
          </a:p>
          <a:p>
            <a:endParaRPr lang="en-US" sz="2200" dirty="0">
              <a:solidFill>
                <a:schemeClr val="bg1">
                  <a:lumMod val="50000"/>
                </a:schemeClr>
              </a:solidFill>
            </a:endParaRPr>
          </a:p>
          <a:p>
            <a:r>
              <a:rPr lang="en-US" sz="2200" dirty="0">
                <a:solidFill>
                  <a:schemeClr val="bg1">
                    <a:lumMod val="50000"/>
                  </a:schemeClr>
                </a:solidFill>
              </a:rPr>
              <a:t>Miles City has an Active Living Taskforce- started Safe Routes to School Program</a:t>
            </a:r>
          </a:p>
          <a:p>
            <a:r>
              <a:rPr lang="en-US" sz="2200" dirty="0">
                <a:solidFill>
                  <a:schemeClr val="bg1">
                    <a:lumMod val="50000"/>
                  </a:schemeClr>
                </a:solidFill>
              </a:rPr>
              <a:t>  </a:t>
            </a:r>
            <a:r>
              <a:rPr lang="en-US" sz="1900" dirty="0">
                <a:solidFill>
                  <a:schemeClr val="bg1">
                    <a:lumMod val="50000"/>
                  </a:schemeClr>
                </a:solidFill>
              </a:rPr>
              <a:t>Support: the Montana Department of Transportation and the bicycle and pedestrian safety program at Garfield Elementary School</a:t>
            </a:r>
          </a:p>
          <a:p>
            <a:r>
              <a:rPr lang="en-US" sz="2200" dirty="0">
                <a:solidFill>
                  <a:schemeClr val="bg1">
                    <a:lumMod val="50000"/>
                  </a:schemeClr>
                </a:solidFill>
              </a:rPr>
              <a:t>Most students walk or ride their bikes to school</a:t>
            </a:r>
          </a:p>
          <a:p>
            <a:r>
              <a:rPr lang="en-US" sz="2200" dirty="0">
                <a:solidFill>
                  <a:schemeClr val="bg1">
                    <a:lumMod val="50000"/>
                  </a:schemeClr>
                </a:solidFill>
              </a:rPr>
              <a:t>   </a:t>
            </a:r>
            <a:r>
              <a:rPr lang="en-US" sz="1900" dirty="0">
                <a:solidFill>
                  <a:schemeClr val="bg1">
                    <a:lumMod val="50000"/>
                  </a:schemeClr>
                </a:solidFill>
              </a:rPr>
              <a:t>Low-income residential area</a:t>
            </a:r>
          </a:p>
          <a:p>
            <a:r>
              <a:rPr lang="en-US" sz="2200" dirty="0">
                <a:solidFill>
                  <a:schemeClr val="bg1">
                    <a:lumMod val="50000"/>
                  </a:schemeClr>
                </a:solidFill>
              </a:rPr>
              <a:t>Sidewalks installed connect various neighborhood streets and goes directly to the school</a:t>
            </a:r>
          </a:p>
          <a:p>
            <a:r>
              <a:rPr lang="en-US" sz="2200" dirty="0">
                <a:solidFill>
                  <a:schemeClr val="bg1">
                    <a:lumMod val="50000"/>
                  </a:schemeClr>
                </a:solidFill>
              </a:rPr>
              <a:t>Access from neighborhoods to local park</a:t>
            </a:r>
            <a:endParaRPr lang="en-US" dirty="0"/>
          </a:p>
          <a:p>
            <a:endParaRPr lang="en-US" dirty="0"/>
          </a:p>
          <a:p>
            <a:r>
              <a:rPr lang="en-US" dirty="0"/>
              <a:t>Bike and Pedestrian Program at school- provided by health enhancement staff and the school resource officer.</a:t>
            </a:r>
          </a:p>
          <a:p>
            <a:endParaRPr lang="en-US" dirty="0"/>
          </a:p>
          <a:p>
            <a:r>
              <a:rPr lang="en-US" b="1" dirty="0"/>
              <a:t>FUNDING</a:t>
            </a:r>
          </a:p>
          <a:p>
            <a:r>
              <a:rPr lang="en-US" dirty="0"/>
              <a:t>The project was funded with Federal (safe routes to schools) SRTS funds, as well as Community Transportation Enhancement Program (CTEP) funds and local matching funds from Miles City. While constructed at the same time, funding for the project was applied for in phases and received funding in two different SRTS funding cycles.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(Committee on Environmental Health. (2009). The built environment: designing communities to promote physical activity in children. Pediatrics, 123(6), 1591-1598.)</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42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Magen: </a:t>
            </a:r>
          </a:p>
          <a:p>
            <a:endParaRPr lang="en-US" dirty="0"/>
          </a:p>
          <a:p>
            <a:r>
              <a:rPr lang="en-US" dirty="0"/>
              <a:t>What methods could we utilize when trying to implement these walkable communities? Size matters. And, depending on funding the only available option is something that is less invasive and something that can be put into place fairly quickly. Providing smaller options to local communities, like a small wayfinding sign, could help increase local support through stakeholders or city governments. Location also plays a very critical role when implementing a walkable community. Being able to identify the right place for updates will help gain overall support from everyone involved in the project and provide interest within your community.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893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Jae: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rPr>
              <a:t>Cost is the main inhibitor of built environment change.  </a:t>
            </a:r>
            <a:r>
              <a:rPr lang="en-US" sz="1200" b="0" u="none" kern="1200" dirty="0">
                <a:solidFill>
                  <a:schemeClr val="tx1"/>
                </a:solidFill>
                <a:effectLst/>
                <a:latin typeface="+mn-lt"/>
                <a:ea typeface="+mn-ea"/>
                <a:cs typeface="+mn-cs"/>
              </a:rPr>
              <a:t>To give a glance into the scope</a:t>
            </a:r>
            <a:r>
              <a:rPr lang="en-US" sz="1200" b="0" u="none" kern="1200" baseline="0" dirty="0">
                <a:solidFill>
                  <a:schemeClr val="tx1"/>
                </a:solidFill>
                <a:effectLst/>
                <a:latin typeface="+mn-lt"/>
                <a:ea typeface="+mn-ea"/>
                <a:cs typeface="+mn-cs"/>
              </a:rPr>
              <a:t> of this we’re going to look at some cost.  </a:t>
            </a:r>
            <a:r>
              <a:rPr lang="en-US" sz="1200" b="1" u="none" kern="1200" baseline="0" dirty="0">
                <a:solidFill>
                  <a:schemeClr val="tx1"/>
                </a:solidFill>
                <a:effectLst/>
                <a:latin typeface="+mn-lt"/>
                <a:ea typeface="+mn-ea"/>
                <a:cs typeface="+mn-cs"/>
              </a:rPr>
              <a:t>I’ll take the first three numbers I hear, price is right rules, </a:t>
            </a:r>
            <a:r>
              <a:rPr lang="en-US" sz="1200" b="0" u="none" kern="1200" baseline="0" dirty="0">
                <a:solidFill>
                  <a:schemeClr val="tx1"/>
                </a:solidFill>
                <a:effectLst/>
                <a:latin typeface="+mn-lt"/>
                <a:ea typeface="+mn-ea"/>
                <a:cs typeface="+mn-cs"/>
              </a:rPr>
              <a:t>closest without going over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1 Mile of Bike Lanes</a:t>
            </a:r>
            <a:r>
              <a:rPr lang="en-US" sz="1200" kern="1200" dirty="0">
                <a:solidFill>
                  <a:schemeClr val="tx1"/>
                </a:solidFill>
                <a:effectLst/>
                <a:latin typeface="+mn-lt"/>
                <a:ea typeface="+mn-ea"/>
                <a:cs typeface="+mn-cs"/>
              </a:rPr>
              <a:t> (Assuming: bike lanes on both sides, street is already wide enough, no resurfacing needed):</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Total: $598,571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1 Mile of Sidewalk</a:t>
            </a:r>
            <a:r>
              <a:rPr lang="en-US" sz="1200" kern="1200" dirty="0">
                <a:solidFill>
                  <a:schemeClr val="tx1"/>
                </a:solidFill>
                <a:effectLst/>
                <a:latin typeface="+mn-lt"/>
                <a:ea typeface="+mn-ea"/>
                <a:cs typeface="+mn-cs"/>
              </a:rPr>
              <a:t> (single side of the street): Total: </a:t>
            </a:r>
            <a:r>
              <a:rPr lang="en-US" sz="1200" b="1" kern="1200" dirty="0">
                <a:solidFill>
                  <a:schemeClr val="tx1"/>
                </a:solidFill>
                <a:effectLst/>
                <a:latin typeface="+mn-lt"/>
                <a:ea typeface="+mn-ea"/>
                <a:cs typeface="+mn-cs"/>
              </a:rPr>
              <a:t>$686,400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1 Mile of Trail</a:t>
            </a:r>
            <a:r>
              <a:rPr lang="en-US" sz="1200" kern="1200" dirty="0">
                <a:solidFill>
                  <a:schemeClr val="tx1"/>
                </a:solidFill>
                <a:effectLst/>
                <a:latin typeface="+mn-lt"/>
                <a:ea typeface="+mn-ea"/>
                <a:cs typeface="+mn-cs"/>
              </a:rPr>
              <a:t> (assuming no need for bridges and no amenities)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Total: </a:t>
            </a:r>
            <a:r>
              <a:rPr lang="en-US" sz="1200" b="1" kern="1200" dirty="0">
                <a:solidFill>
                  <a:schemeClr val="tx1"/>
                </a:solidFill>
                <a:effectLst/>
                <a:latin typeface="+mn-lt"/>
                <a:ea typeface="+mn-ea"/>
                <a:cs typeface="+mn-cs"/>
              </a:rPr>
              <a:t>$1,700,000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1 Mile of Complete Streets</a:t>
            </a:r>
            <a:r>
              <a:rPr lang="en-US" sz="1200" kern="1200" dirty="0">
                <a:solidFill>
                  <a:schemeClr val="tx1"/>
                </a:solidFill>
                <a:effectLst/>
                <a:latin typeface="+mn-lt"/>
                <a:ea typeface="+mn-ea"/>
                <a:cs typeface="+mn-cs"/>
              </a:rPr>
              <a:t> (Assuming: narrowing from 4 lanes down to 2 lanes, bike lanes as striping only, adding sidewalks to both sides, adding trees and or street furniture every 100’ on each side, not doing any traffic signal or sign upgrades, and not adding pedestrian bump-outs)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Total: </a:t>
            </a:r>
            <a:r>
              <a:rPr lang="en-US" sz="1200" b="1" kern="1200" dirty="0">
                <a:solidFill>
                  <a:schemeClr val="tx1"/>
                </a:solidFill>
                <a:effectLst/>
                <a:latin typeface="+mn-lt"/>
                <a:ea typeface="+mn-ea"/>
                <a:cs typeface="+mn-cs"/>
              </a:rPr>
              <a:t>$2,751,657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So as we see, </a:t>
            </a:r>
            <a:r>
              <a:rPr lang="en-US" sz="1200" b="1" kern="1200" dirty="0">
                <a:solidFill>
                  <a:schemeClr val="tx1"/>
                </a:solidFill>
                <a:effectLst/>
                <a:latin typeface="+mn-lt"/>
                <a:ea typeface="+mn-ea"/>
                <a:cs typeface="+mn-cs"/>
              </a:rPr>
              <a:t>cost can be an</a:t>
            </a:r>
            <a:r>
              <a:rPr lang="en-US" sz="1200" b="1" kern="1200" baseline="0" dirty="0">
                <a:solidFill>
                  <a:schemeClr val="tx1"/>
                </a:solidFill>
                <a:effectLst/>
                <a:latin typeface="+mn-lt"/>
                <a:ea typeface="+mn-ea"/>
                <a:cs typeface="+mn-cs"/>
              </a:rPr>
              <a:t> inhibiting factor but Magen is going to share some quick wins </a:t>
            </a:r>
            <a:r>
              <a:rPr lang="en-US" sz="1200" b="0" kern="1200" baseline="0" dirty="0">
                <a:solidFill>
                  <a:schemeClr val="tx1"/>
                </a:solidFill>
                <a:effectLst/>
                <a:latin typeface="+mn-lt"/>
                <a:ea typeface="+mn-ea"/>
                <a:cs typeface="+mn-cs"/>
              </a:rPr>
              <a:t>that can help overcome this.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010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Magen:</a:t>
            </a:r>
          </a:p>
          <a:p>
            <a:endParaRPr lang="en-US" dirty="0"/>
          </a:p>
          <a:p>
            <a:r>
              <a:rPr lang="en-US" dirty="0"/>
              <a:t>Quick Wins</a:t>
            </a:r>
            <a:r>
              <a:rPr lang="en-US" baseline="0" dirty="0"/>
              <a:t> are either implemented quickly (time bound) or in a highly cost effective manner. </a:t>
            </a:r>
          </a:p>
          <a:p>
            <a:endParaRPr lang="en-US" baseline="0" dirty="0"/>
          </a:p>
          <a:p>
            <a:r>
              <a:rPr lang="en-US" baseline="0" dirty="0"/>
              <a:t>Beginning with education and assessment, if knowledge is power, knowing the walkability or desirability of your parks, greenspaces, and points of interest within the community is key.  Environmental assessments like the </a:t>
            </a:r>
            <a:r>
              <a:rPr lang="en-US" dirty="0"/>
              <a:t>Community Park Audit Tool (CPAT), Physical Activity Resource Assessment (PARA), and the Quality of Public Open Space Tool (POST)</a:t>
            </a:r>
            <a:r>
              <a:rPr lang="en-US" baseline="0" dirty="0"/>
              <a:t> allow stakeholders to quickly assess areas for possible changes. </a:t>
            </a:r>
          </a:p>
          <a:p>
            <a:endParaRPr lang="en-US" baseline="0" dirty="0"/>
          </a:p>
          <a:p>
            <a:r>
              <a:rPr lang="en-US" baseline="0" dirty="0"/>
              <a:t>Keeping your scale small to build momentum is an excellent way improve walkability. Policy, advocacy, and marketing work hand in hand to increase walkable communities. The watch for me OKC program focused on creating increased awareness for pedestrians and bikers.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870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Magen:</a:t>
            </a:r>
          </a:p>
          <a:p>
            <a:endParaRPr lang="en-US" dirty="0"/>
          </a:p>
          <a:p>
            <a:r>
              <a:rPr lang="en-US" dirty="0"/>
              <a:t>Convenience &amp;</a:t>
            </a:r>
            <a:r>
              <a:rPr lang="en-US" baseline="0" dirty="0"/>
              <a:t> Amenities – Using local companies, organizations and stakeholders to support walkability and create places, not just spaces.</a:t>
            </a:r>
            <a:endParaRPr lang="en-US" dirty="0"/>
          </a:p>
          <a:p>
            <a:endParaRPr lang="en-US" dirty="0"/>
          </a:p>
          <a:p>
            <a:r>
              <a:rPr lang="en-US" dirty="0"/>
              <a:t>Beautification</a:t>
            </a:r>
            <a:r>
              <a:rPr lang="en-US" baseline="0" dirty="0"/>
              <a:t> – Work with what nature is giving you.  If you have water elements, incorporate them into your projects for a quick win. Trail improvement </a:t>
            </a:r>
            <a:r>
              <a:rPr lang="en-US" b="1" i="1" u="sng" baseline="0" dirty="0"/>
              <a:t>CAN</a:t>
            </a:r>
            <a:r>
              <a:rPr lang="en-US" b="0" i="0" u="none" baseline="0" dirty="0"/>
              <a:t> be a well mapped out sign that gives details about the entire trail but it can also be simple mile markers. Lastly beautification may entail a large investment in adding or sprucing up a green space but don’t overlook local artists who can bring their visions to life in your communities. Incorporating artwork can turn drab walls into and corridors into walkable destinations.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2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Magen &amp; Jae</a:t>
            </a:r>
          </a:p>
        </p:txBody>
      </p:sp>
      <p:sp>
        <p:nvSpPr>
          <p:cNvPr id="4" name="Slide Number Placeholder 3"/>
          <p:cNvSpPr>
            <a:spLocks noGrp="1"/>
          </p:cNvSpPr>
          <p:nvPr>
            <p:ph type="sldNum" sz="quarter" idx="5"/>
          </p:nvPr>
        </p:nvSpPr>
        <p:spPr/>
        <p:txBody>
          <a:bodyPr/>
          <a:lstStyle/>
          <a:p>
            <a:fld id="{D8B40B08-8BBB-504C-BAD2-61931D34972B}" type="slidenum">
              <a:rPr lang="en-US" smtClean="0"/>
              <a:t>17</a:t>
            </a:fld>
            <a:endParaRPr lang="en-US" dirty="0"/>
          </a:p>
        </p:txBody>
      </p:sp>
    </p:spTree>
    <p:extLst>
      <p:ext uri="{BB962C8B-B14F-4D97-AF65-F5344CB8AC3E}">
        <p14:creationId xmlns:p14="http://schemas.microsoft.com/office/powerpoint/2010/main" val="103935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Jae:</a:t>
            </a:r>
          </a:p>
          <a:p>
            <a:endParaRPr lang="en-US" dirty="0"/>
          </a:p>
          <a:p>
            <a:r>
              <a:rPr lang="en-US" b="1" dirty="0"/>
              <a:t>Understanding Walkability:</a:t>
            </a:r>
          </a:p>
          <a:p>
            <a:r>
              <a:rPr lang="en-US" dirty="0"/>
              <a:t>What is it</a:t>
            </a:r>
            <a:r>
              <a:rPr lang="en-US" baseline="0" dirty="0"/>
              <a:t> &amp;  </a:t>
            </a:r>
            <a:r>
              <a:rPr lang="en-US" dirty="0"/>
              <a:t>Why is it important?</a:t>
            </a:r>
          </a:p>
          <a:p>
            <a:endParaRPr lang="en-US" dirty="0"/>
          </a:p>
          <a:p>
            <a:r>
              <a:rPr lang="en-US" b="1" dirty="0"/>
              <a:t>Current State of Built Environment:</a:t>
            </a:r>
          </a:p>
          <a:p>
            <a:r>
              <a:rPr lang="en-US" dirty="0"/>
              <a:t>Nationally vs. Statewide</a:t>
            </a:r>
          </a:p>
          <a:p>
            <a:endParaRPr lang="en-US" dirty="0"/>
          </a:p>
          <a:p>
            <a:r>
              <a:rPr lang="en-US" b="1" dirty="0"/>
              <a:t>Intersection of built environment and</a:t>
            </a:r>
            <a:r>
              <a:rPr lang="en-US" b="1" baseline="0" dirty="0"/>
              <a:t> mental health</a:t>
            </a:r>
            <a:r>
              <a:rPr lang="en-US" b="1" dirty="0"/>
              <a:t>:</a:t>
            </a:r>
          </a:p>
          <a:p>
            <a:endParaRPr lang="en-US" dirty="0"/>
          </a:p>
          <a:p>
            <a:r>
              <a:rPr lang="en-US" b="1" dirty="0"/>
              <a:t>Access</a:t>
            </a:r>
          </a:p>
          <a:p>
            <a:endParaRPr lang="en-US" dirty="0"/>
          </a:p>
          <a:p>
            <a:r>
              <a:rPr lang="en-US" b="1" dirty="0"/>
              <a:t>Implementation:</a:t>
            </a: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2</a:t>
            </a:fld>
            <a:endParaRPr lang="en-US" dirty="0"/>
          </a:p>
        </p:txBody>
      </p:sp>
    </p:spTree>
    <p:extLst>
      <p:ext uri="{BB962C8B-B14F-4D97-AF65-F5344CB8AC3E}">
        <p14:creationId xmlns:p14="http://schemas.microsoft.com/office/powerpoint/2010/main" val="47067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solidFill>
                  <a:schemeClr val="bg1"/>
                </a:solidFill>
              </a:rPr>
              <a:t>Jae: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baseline="0"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bg1"/>
                </a:solidFill>
              </a:rPr>
              <a:t>We will start with Walkability. </a:t>
            </a:r>
            <a:r>
              <a:rPr lang="en-US" b="0" baseline="0" dirty="0">
                <a:solidFill>
                  <a:schemeClr val="bg1"/>
                </a:solidFill>
              </a:rPr>
              <a:t>Walkability</a:t>
            </a:r>
            <a:r>
              <a:rPr lang="en-US" b="1" baseline="0" dirty="0">
                <a:solidFill>
                  <a:schemeClr val="bg1"/>
                </a:solidFill>
              </a:rPr>
              <a:t> </a:t>
            </a:r>
            <a:r>
              <a:rPr lang="en-US" baseline="0" dirty="0">
                <a:solidFill>
                  <a:schemeClr val="bg1"/>
                </a:solidFill>
              </a:rPr>
              <a:t>can be most easily defined as:</a:t>
            </a:r>
            <a:r>
              <a:rPr lang="en-US" b="1" baseline="0" dirty="0">
                <a:solidFill>
                  <a:schemeClr val="bg1"/>
                </a:solidFill>
              </a:rPr>
              <a:t> t</a:t>
            </a:r>
            <a:r>
              <a:rPr lang="en-US" sz="1200" b="1" kern="1200" dirty="0">
                <a:solidFill>
                  <a:schemeClr val="tx1"/>
                </a:solidFill>
                <a:effectLst/>
                <a:latin typeface="+mn-lt"/>
                <a:ea typeface="+mn-ea"/>
                <a:cs typeface="+mn-cs"/>
              </a:rPr>
              <a:t>he influence of the built environment on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3 components of a walkability we will be discussing today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solidFill>
                  <a:schemeClr val="bg1"/>
                </a:solidFill>
              </a:rPr>
              <a:t>Quality of the infrastructure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bg1"/>
                </a:solidFill>
              </a:rPr>
              <a:t>Connectivity – does it take you where you want to 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solidFill>
                  <a:schemeClr val="bg1"/>
                </a:solidFill>
              </a:rPr>
              <a:t>Public Space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bg1"/>
                </a:solidFill>
              </a:rPr>
              <a:t>If these 3 components are brought together, </a:t>
            </a:r>
            <a:r>
              <a:rPr lang="en-US" b="1" baseline="0" dirty="0">
                <a:solidFill>
                  <a:schemeClr val="bg1"/>
                </a:solidFill>
              </a:rPr>
              <a:t>you end up with s</a:t>
            </a:r>
            <a:r>
              <a:rPr lang="en-US" b="1" dirty="0">
                <a:solidFill>
                  <a:schemeClr val="bg1"/>
                </a:solidFill>
              </a:rPr>
              <a:t>afe, equitable, and accessible movement through the city</a:t>
            </a:r>
            <a:r>
              <a:rPr lang="en-US" b="1" baseline="0" dirty="0">
                <a:solidFill>
                  <a:schemeClr val="bg1"/>
                </a:solidFill>
              </a:rPr>
              <a:t> or community, </a:t>
            </a:r>
            <a:r>
              <a:rPr lang="en-US" baseline="0" dirty="0">
                <a:solidFill>
                  <a:schemeClr val="bg1"/>
                </a:solidFill>
              </a:rPr>
              <a:t>and</a:t>
            </a:r>
            <a:r>
              <a:rPr lang="en-US" dirty="0">
                <a:solidFill>
                  <a:schemeClr val="bg1"/>
                </a:solidFill>
              </a:rPr>
              <a:t> incentive for pedestrian</a:t>
            </a:r>
            <a:r>
              <a:rPr lang="en-US" baseline="0" dirty="0">
                <a:solidFill>
                  <a:schemeClr val="bg1"/>
                </a:solidFill>
              </a:rPr>
              <a:t> movement.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445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solidFill>
                  <a:schemeClr val="bg1"/>
                </a:solidFill>
              </a:rPr>
              <a:t>Jae: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first aspect of Quality</a:t>
            </a:r>
            <a:r>
              <a:rPr lang="en-US" b="1" baseline="0" dirty="0">
                <a:solidFill>
                  <a:schemeClr val="bg1"/>
                </a:solidFill>
              </a:rPr>
              <a:t> infrastructure</a:t>
            </a:r>
            <a:r>
              <a:rPr lang="en-US" baseline="0" dirty="0">
                <a:solidFill>
                  <a:schemeClr val="bg1"/>
                </a:solidFill>
              </a:rPr>
              <a:t>, specifically infrastructure that can support mental health </a:t>
            </a:r>
            <a:r>
              <a:rPr lang="en-US" b="1" baseline="0" dirty="0">
                <a:solidFill>
                  <a:schemeClr val="bg1"/>
                </a:solidFill>
              </a:rPr>
              <a:t>is climate </a:t>
            </a:r>
            <a:r>
              <a:rPr lang="en-US" b="1" baseline="0" dirty="0" err="1">
                <a:solidFill>
                  <a:schemeClr val="bg1"/>
                </a:solidFill>
              </a:rPr>
              <a:t>resiliance</a:t>
            </a:r>
            <a:r>
              <a:rPr lang="en-US" baseline="0" dirty="0">
                <a:solidFill>
                  <a:schemeClr val="bg1"/>
                </a:solidFill>
              </a:rPr>
              <a:t>.  We’re lucky enough to live in Oklahoma </a:t>
            </a:r>
            <a:r>
              <a:rPr lang="en-US" b="1" baseline="0" dirty="0">
                <a:solidFill>
                  <a:schemeClr val="bg1"/>
                </a:solidFill>
              </a:rPr>
              <a:t>where the weather is tolerable for most of the year</a:t>
            </a:r>
            <a:r>
              <a:rPr lang="en-US" baseline="0" dirty="0">
                <a:solidFill>
                  <a:schemeClr val="bg1"/>
                </a:solidFill>
              </a:rPr>
              <a:t>.  However that doesn’t inoculate us against having to plan for inclement weather. </a:t>
            </a:r>
            <a:r>
              <a:rPr lang="en-US" b="1" baseline="0" dirty="0">
                <a:solidFill>
                  <a:schemeClr val="bg1"/>
                </a:solidFill>
              </a:rPr>
              <a:t>Ensuring that infrastructure is resilient to the mother nature</a:t>
            </a:r>
            <a:r>
              <a:rPr lang="en-US" baseline="0" dirty="0">
                <a:solidFill>
                  <a:schemeClr val="bg1"/>
                </a:solidFill>
              </a:rPr>
              <a:t> is a key aspect of ensuring that your walkable environment </a:t>
            </a:r>
            <a:r>
              <a:rPr lang="en-US" b="1" baseline="0" dirty="0">
                <a:solidFill>
                  <a:schemeClr val="bg1"/>
                </a:solidFill>
              </a:rPr>
              <a:t>will remain walkable, rain or shine</a:t>
            </a:r>
            <a:r>
              <a:rPr lang="en-US" baseline="0"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bg1"/>
                </a:solidFill>
              </a:rPr>
              <a:t>Second, </a:t>
            </a:r>
            <a:r>
              <a:rPr lang="en-US" baseline="0" dirty="0">
                <a:solidFill>
                  <a:schemeClr val="bg1"/>
                </a:solidFill>
              </a:rPr>
              <a:t>Ensuring infrastructure is activity </a:t>
            </a:r>
            <a:r>
              <a:rPr lang="en-US" b="1" baseline="0" dirty="0">
                <a:solidFill>
                  <a:schemeClr val="bg1"/>
                </a:solidFill>
              </a:rPr>
              <a:t>friendly and health promoting</a:t>
            </a:r>
            <a:r>
              <a:rPr lang="en-US" baseline="0" dirty="0">
                <a:solidFill>
                  <a:schemeClr val="bg1"/>
                </a:solidFill>
              </a:rPr>
              <a:t>, Looking at that picture, </a:t>
            </a:r>
            <a:r>
              <a:rPr lang="en-US" b="1" baseline="0" dirty="0">
                <a:solidFill>
                  <a:schemeClr val="bg1"/>
                </a:solidFill>
              </a:rPr>
              <a:t>you can get a clear sense that the bike lane is safe, convenient, and easy to use</a:t>
            </a:r>
            <a:r>
              <a:rPr lang="en-US" baseline="0" dirty="0">
                <a:solidFill>
                  <a:schemeClr val="bg1"/>
                </a:solidFill>
              </a:rPr>
              <a:t>. All of those elements create a larger environment where </a:t>
            </a:r>
            <a:r>
              <a:rPr lang="en-US" b="1" baseline="0" dirty="0">
                <a:solidFill>
                  <a:schemeClr val="bg1"/>
                </a:solidFill>
              </a:rPr>
              <a:t>physical activity is not only possible but enjoyable</a:t>
            </a:r>
            <a:r>
              <a:rPr lang="en-US" baseline="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Lastly, </a:t>
            </a:r>
            <a:r>
              <a:rPr lang="en-US" b="1" baseline="0" dirty="0">
                <a:solidFill>
                  <a:schemeClr val="bg1"/>
                </a:solidFill>
              </a:rPr>
              <a:t>all quality infrastructure must be accessible for people of all ages and abilities</a:t>
            </a:r>
            <a:r>
              <a:rPr lang="en-US" baseline="0" dirty="0">
                <a:solidFill>
                  <a:schemeClr val="bg1"/>
                </a:solidFill>
              </a:rPr>
              <a:t>.  Ensuring that new walkable areas are ADA compliant is critical. Also ensuring </a:t>
            </a:r>
            <a:r>
              <a:rPr lang="en-US" b="1" baseline="0" dirty="0">
                <a:solidFill>
                  <a:schemeClr val="bg1"/>
                </a:solidFill>
              </a:rPr>
              <a:t>ADA compliance, without compromising the aesthetics the a space is key.</a:t>
            </a:r>
            <a:r>
              <a:rPr lang="en-US" baseline="0" dirty="0">
                <a:solidFill>
                  <a:schemeClr val="bg1"/>
                </a:solidFill>
              </a:rPr>
              <a:t> For example, brick pedestrian paths may look amazing </a:t>
            </a:r>
            <a:r>
              <a:rPr lang="en-US" b="1" baseline="0" dirty="0">
                <a:solidFill>
                  <a:schemeClr val="bg1"/>
                </a:solidFill>
              </a:rPr>
              <a:t>but they compromise mobility for individuals who have mobility restrictions</a:t>
            </a:r>
            <a:r>
              <a:rPr lang="en-US" baseline="0" dirty="0">
                <a:solidFill>
                  <a:schemeClr val="bg1"/>
                </a:solidFill>
              </a:rPr>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159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Jae:</a:t>
            </a:r>
          </a:p>
          <a:p>
            <a:endParaRPr lang="en-US" b="1" dirty="0"/>
          </a:p>
          <a:p>
            <a:r>
              <a:rPr lang="en-US" b="1" dirty="0"/>
              <a:t>Lastly we</a:t>
            </a:r>
            <a:r>
              <a:rPr lang="en-US" b="1" baseline="0" dirty="0"/>
              <a:t> want to consider connectivity.</a:t>
            </a:r>
            <a:r>
              <a:rPr lang="en-US" baseline="0" dirty="0"/>
              <a:t>  Having </a:t>
            </a:r>
            <a:r>
              <a:rPr lang="en-US" dirty="0"/>
              <a:t>walkable communities that</a:t>
            </a:r>
            <a:r>
              <a:rPr lang="en-US" baseline="0" dirty="0"/>
              <a:t> are easily navigated on foot, </a:t>
            </a:r>
            <a:r>
              <a:rPr lang="en-US" b="1" baseline="0" dirty="0"/>
              <a:t>accessible through different modes of transportation</a:t>
            </a:r>
            <a:r>
              <a:rPr lang="en-US" baseline="0" dirty="0"/>
              <a:t>, and provide clear connections </a:t>
            </a:r>
            <a:r>
              <a:rPr lang="en-US" b="1" baseline="0" dirty="0"/>
              <a:t>to where you want to go</a:t>
            </a:r>
            <a:r>
              <a:rPr lang="en-US" baseline="0" dirty="0"/>
              <a:t> are key to increasing physical activity </a:t>
            </a:r>
            <a:r>
              <a:rPr lang="en-US" b="1" baseline="0" dirty="0"/>
              <a:t>throughout urban and rural areas</a:t>
            </a:r>
            <a:r>
              <a:rPr lang="en-US" baseline="0" dirty="0"/>
              <a:t>. Having a walkable community </a:t>
            </a:r>
            <a:r>
              <a:rPr lang="en-US" b="1" baseline="0" dirty="0"/>
              <a:t>that does not lead pedestrians to points of interests </a:t>
            </a:r>
            <a:r>
              <a:rPr lang="en-US" baseline="0" dirty="0"/>
              <a:t>or incentivize them through beautification of the area </a:t>
            </a:r>
            <a:r>
              <a:rPr lang="en-US" b="1" baseline="0" dirty="0"/>
              <a:t>are seldom used</a:t>
            </a:r>
            <a:r>
              <a:rPr lang="en-US" baseline="0" dirty="0"/>
              <a:t>. Identifying “</a:t>
            </a:r>
            <a:r>
              <a:rPr lang="en-US" b="1" baseline="0" dirty="0"/>
              <a:t>walkable hotspots</a:t>
            </a:r>
            <a:r>
              <a:rPr lang="en-US" baseline="0" dirty="0"/>
              <a:t>” is key. A walkable hotspot is </a:t>
            </a:r>
            <a:r>
              <a:rPr lang="en-US" b="1" baseline="0" dirty="0"/>
              <a:t>a corridor that connect specific types of commerce to commerce</a:t>
            </a:r>
            <a:r>
              <a:rPr lang="en-US" baseline="0" dirty="0"/>
              <a:t>, residential to commerce, </a:t>
            </a:r>
            <a:r>
              <a:rPr lang="en-US" b="1" baseline="0" dirty="0"/>
              <a:t>or points of interest</a:t>
            </a:r>
            <a:r>
              <a:rPr lang="en-US" baseline="0" dirty="0"/>
              <a:t>.  Identifying the walkable </a:t>
            </a:r>
            <a:r>
              <a:rPr lang="en-US" b="1" baseline="0" dirty="0"/>
              <a:t>hotspots and ensuring that these corridors connect to other means of transportation </a:t>
            </a:r>
            <a:r>
              <a:rPr lang="en-US" baseline="0" dirty="0"/>
              <a:t>is critical.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6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Jae: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Public spaces are where people meet and </a:t>
            </a:r>
            <a:r>
              <a:rPr lang="en-US" b="1" dirty="0"/>
              <a:t>interact</a:t>
            </a:r>
            <a:r>
              <a:rPr lang="en-US" dirty="0"/>
              <a:t>; </a:t>
            </a:r>
            <a:r>
              <a:rPr lang="en-US" b="1" dirty="0"/>
              <a:t>socialize</a:t>
            </a:r>
            <a:r>
              <a:rPr lang="en-US" dirty="0"/>
              <a:t> and </a:t>
            </a:r>
            <a:r>
              <a:rPr lang="en-US" b="1" dirty="0"/>
              <a:t>discover common passions</a:t>
            </a:r>
            <a:r>
              <a:rPr lang="en-US" dirty="0"/>
              <a:t>.  In public spaces, communities </a:t>
            </a:r>
            <a:r>
              <a:rPr lang="en-US" u="sng" dirty="0"/>
              <a:t>and</a:t>
            </a:r>
            <a:r>
              <a:rPr lang="en-US" dirty="0"/>
              <a:t> citizens affirm their shared rights to the city. </a:t>
            </a:r>
            <a:r>
              <a:rPr lang="en-US" b="1" dirty="0"/>
              <a:t>A people-</a:t>
            </a:r>
            <a:r>
              <a:rPr lang="en-US" b="1" dirty="0" err="1"/>
              <a:t>centred</a:t>
            </a:r>
            <a:r>
              <a:rPr lang="en-US" b="1" dirty="0"/>
              <a:t> public space is central to the notion of a livable and human environment.</a:t>
            </a:r>
          </a:p>
          <a:p>
            <a:endParaRPr lang="en-US" dirty="0"/>
          </a:p>
          <a:p>
            <a:r>
              <a:rPr lang="en-US" dirty="0"/>
              <a:t>Public</a:t>
            </a:r>
            <a:r>
              <a:rPr lang="en-US" baseline="0" dirty="0"/>
              <a:t> spaces not only provide a venue for individuals to interact and play </a:t>
            </a:r>
            <a:r>
              <a:rPr lang="en-US" b="1" baseline="0" dirty="0"/>
              <a:t>but are the foundation for community building</a:t>
            </a:r>
            <a:r>
              <a:rPr lang="en-US" baseline="0" dirty="0"/>
              <a:t>. Public spaces are mostly divided among </a:t>
            </a:r>
            <a:r>
              <a:rPr lang="en-US" b="1" baseline="0" dirty="0"/>
              <a:t>4 types:</a:t>
            </a:r>
          </a:p>
          <a:p>
            <a:endParaRPr lang="en-US" b="1" baseline="0" dirty="0"/>
          </a:p>
          <a:p>
            <a:r>
              <a:rPr lang="en-US" b="1" baseline="0" dirty="0"/>
              <a:t>Open (like parks and beaches)</a:t>
            </a:r>
          </a:p>
          <a:p>
            <a:r>
              <a:rPr lang="en-US" baseline="0" dirty="0"/>
              <a:t>Closed (like libraries and museums that have not only specific hours but locks preventing access)</a:t>
            </a:r>
          </a:p>
          <a:p>
            <a:r>
              <a:rPr lang="en-US" b="1" baseline="0" dirty="0"/>
              <a:t>Specialized (like sporting grounds, and recreational facilities that are designed with specific usage in mind)</a:t>
            </a:r>
          </a:p>
          <a:p>
            <a:r>
              <a:rPr lang="en-US" baseline="0" dirty="0"/>
              <a:t>and Hybrid (like a street or sidewalk, an open area that can but sequestered or closed temporarily for public safety, mobility, or community events).</a:t>
            </a:r>
          </a:p>
          <a:p>
            <a:endParaRPr lang="en-US" baseline="0" dirty="0"/>
          </a:p>
          <a:p>
            <a:r>
              <a:rPr lang="en-US" baseline="0" dirty="0"/>
              <a:t>Despite the differences all of them are of can be made into destinations.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27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Jae:</a:t>
            </a:r>
          </a:p>
          <a:p>
            <a:endParaRPr lang="en-US" dirty="0"/>
          </a:p>
          <a:p>
            <a:r>
              <a:rPr lang="en-US" dirty="0"/>
              <a:t>Expanding on the intersection of </a:t>
            </a:r>
            <a:r>
              <a:rPr lang="en-US" b="1" dirty="0"/>
              <a:t>built</a:t>
            </a:r>
            <a:r>
              <a:rPr lang="en-US" b="1" baseline="0" dirty="0"/>
              <a:t> environment, space making, and mental health</a:t>
            </a:r>
            <a:r>
              <a:rPr lang="en-US" baseline="0" dirty="0"/>
              <a:t>; a number of studies have documented what happens to mental health </a:t>
            </a:r>
            <a:r>
              <a:rPr lang="en-US" b="1" baseline="0" dirty="0"/>
              <a:t>when accessibility to built environments is removed</a:t>
            </a:r>
            <a:r>
              <a:rPr lang="en-US" baseline="0" dirty="0"/>
              <a:t>.  This was most recently seen on a global scale during the 2020 </a:t>
            </a:r>
            <a:r>
              <a:rPr lang="en-US" baseline="0" dirty="0" err="1"/>
              <a:t>Covid</a:t>
            </a:r>
            <a:r>
              <a:rPr lang="en-US" baseline="0" dirty="0"/>
              <a:t> pandemic </a:t>
            </a:r>
            <a:r>
              <a:rPr lang="en-US" b="1" baseline="0" dirty="0"/>
              <a:t>and most acutely felt by individuals who had mobility restrictions</a:t>
            </a:r>
            <a:r>
              <a:rPr lang="en-US" baseline="0" dirty="0"/>
              <a:t>.  The study </a:t>
            </a:r>
            <a:r>
              <a:rPr lang="en-US" b="1" baseline="0" dirty="0"/>
              <a:t>in </a:t>
            </a:r>
            <a:r>
              <a:rPr lang="en-US" sz="1200" b="1" dirty="0"/>
              <a:t>Journal of Transport &amp; Health </a:t>
            </a:r>
            <a:r>
              <a:rPr lang="en-US" sz="1200" b="0" dirty="0"/>
              <a:t>found</a:t>
            </a:r>
            <a:r>
              <a:rPr lang="en-US" sz="1200" b="0" baseline="0" dirty="0"/>
              <a:t> that </a:t>
            </a:r>
            <a:r>
              <a:rPr lang="en-US" baseline="0" dirty="0"/>
              <a:t>as lack of ability to access walkable environments and public spaces decreased, so did the desire for physical activity. </a:t>
            </a:r>
            <a:endParaRPr lang="en-US" dirty="0"/>
          </a:p>
          <a:p>
            <a:endParaRPr lang="en-US" dirty="0"/>
          </a:p>
          <a:p>
            <a:r>
              <a:rPr lang="en-US" b="1" dirty="0"/>
              <a:t>That</a:t>
            </a:r>
            <a:r>
              <a:rPr lang="en-US" b="1" baseline="0" dirty="0"/>
              <a:t> lack of desire</a:t>
            </a:r>
            <a:r>
              <a:rPr lang="en-US" baseline="0" dirty="0"/>
              <a:t> was also shown to have a negative outcome </a:t>
            </a:r>
            <a:r>
              <a:rPr lang="en-US" b="1" baseline="0" dirty="0"/>
              <a:t>with regards to mental health</a:t>
            </a:r>
            <a:r>
              <a:rPr lang="en-US" dirty="0"/>
              <a:t>. Ensuring that walkable</a:t>
            </a:r>
            <a:r>
              <a:rPr lang="en-US" baseline="0" dirty="0"/>
              <a:t> communities </a:t>
            </a:r>
            <a:r>
              <a:rPr lang="en-US" b="1" baseline="0" dirty="0"/>
              <a:t>and public spaces are both accessible and desirable </a:t>
            </a:r>
            <a:r>
              <a:rPr lang="en-US" baseline="0" dirty="0"/>
              <a:t>can create environments that are critical to preventing depression and anxiety. </a:t>
            </a:r>
          </a:p>
          <a:p>
            <a:endParaRPr lang="en-US" b="1" baseline="0" dirty="0"/>
          </a:p>
          <a:p>
            <a:r>
              <a:rPr lang="en-US" b="1" baseline="0" dirty="0"/>
              <a:t>So, </a:t>
            </a:r>
            <a:r>
              <a:rPr lang="en-US" baseline="0" dirty="0"/>
              <a:t>the focus should be on creating walkable communities that </a:t>
            </a:r>
            <a:r>
              <a:rPr lang="en-US" b="1" baseline="0" dirty="0"/>
              <a:t>include public spaces, residential, and commercial space</a:t>
            </a:r>
            <a:r>
              <a:rPr lang="en-US" baseline="0" dirty="0"/>
              <a:t>.  The pictures at the bottom are a snapshot of </a:t>
            </a:r>
            <a:r>
              <a:rPr lang="en-US" b="1" baseline="0" dirty="0"/>
              <a:t>4 different types of neighborhoods</a:t>
            </a:r>
            <a:r>
              <a:rPr lang="en-US" baseline="0" dirty="0"/>
              <a:t>.  Traditional neighborhoods have infrastructure designed around the 1940’s-1950, </a:t>
            </a:r>
            <a:r>
              <a:rPr lang="en-US" b="1" baseline="0" dirty="0"/>
              <a:t>when most Americans did not own cars</a:t>
            </a:r>
            <a:r>
              <a:rPr lang="en-US" baseline="0" dirty="0"/>
              <a:t>. So for all the changes that have occurred in neighborhood and community design (</a:t>
            </a:r>
            <a:r>
              <a:rPr lang="en-US" b="1" baseline="0" dirty="0"/>
              <a:t>suburban/Gated) the most walkable neighborhoods </a:t>
            </a:r>
            <a:r>
              <a:rPr lang="en-US" baseline="0" dirty="0"/>
              <a:t>that best support mental health </a:t>
            </a:r>
            <a:r>
              <a:rPr lang="en-US" b="1" baseline="0" dirty="0"/>
              <a:t>are those designed around the traditional model</a:t>
            </a:r>
            <a:r>
              <a:rPr lang="en-US" baseline="0" dirty="0"/>
              <a:t>. </a:t>
            </a:r>
            <a:endParaRPr lang="en-US" dirty="0"/>
          </a:p>
          <a:p>
            <a:endParaRPr lang="en-US" dirty="0"/>
          </a:p>
          <a:p>
            <a:endParaRPr lang="en-US" dirty="0"/>
          </a:p>
          <a:p>
            <a:endParaRPr lang="en-US" dirty="0"/>
          </a:p>
          <a:p>
            <a:r>
              <a:rPr lang="en-US" dirty="0" err="1"/>
              <a:t>Ruoyu</a:t>
            </a:r>
            <a:r>
              <a:rPr lang="en-US" dirty="0"/>
              <a:t> Wang, Yi Lu, </a:t>
            </a:r>
            <a:r>
              <a:rPr lang="en-US" dirty="0" err="1"/>
              <a:t>Jinbao</a:t>
            </a:r>
            <a:r>
              <a:rPr lang="en-US" dirty="0"/>
              <a:t> Zhang, </a:t>
            </a:r>
            <a:r>
              <a:rPr lang="en-US" dirty="0" err="1"/>
              <a:t>Penghua</a:t>
            </a:r>
            <a:r>
              <a:rPr lang="en-US" dirty="0"/>
              <a:t> Liu, Yao </a:t>
            </a:r>
            <a:r>
              <a:rPr lang="en-US" dirty="0" err="1"/>
              <a:t>Yao</a:t>
            </a:r>
            <a:r>
              <a:rPr lang="en-US" dirty="0"/>
              <a:t>, Ye Liu, The relationship between visual enclosure for neighborhood  street walkability and elders’ mental health in China: Using street view images,</a:t>
            </a:r>
          </a:p>
          <a:p>
            <a:r>
              <a:rPr lang="en-US" dirty="0"/>
              <a:t>Journal of Transport &amp; Health, Volume 13, 2019, Pages 90-102, ISSN 2214-1405, https://doi.org/10.1016/j.jth.2019.02.009.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55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Jae:</a:t>
            </a:r>
          </a:p>
          <a:p>
            <a:endParaRPr lang="en-US" dirty="0"/>
          </a:p>
          <a:p>
            <a:r>
              <a:rPr lang="en-US" b="1" dirty="0"/>
              <a:t>So lets shift to access</a:t>
            </a:r>
            <a:r>
              <a:rPr lang="en-US" dirty="0"/>
              <a:t>, </a:t>
            </a:r>
            <a:r>
              <a:rPr lang="en-US" dirty="0" err="1"/>
              <a:t>Covid</a:t>
            </a:r>
            <a:r>
              <a:rPr lang="en-US" baseline="0" dirty="0"/>
              <a:t> not only shined a light on the disparities felt by those who lived in communities with low walkability </a:t>
            </a:r>
            <a:r>
              <a:rPr lang="en-US" b="1" baseline="0" dirty="0"/>
              <a:t>but also those who lived in mental health deserts. </a:t>
            </a:r>
            <a:r>
              <a:rPr lang="en-US" baseline="0" dirty="0"/>
              <a:t> </a:t>
            </a:r>
          </a:p>
          <a:p>
            <a:endParaRPr lang="en-US" baseline="0" dirty="0"/>
          </a:p>
          <a:p>
            <a:r>
              <a:rPr lang="en-US" dirty="0"/>
              <a:t>In 2020</a:t>
            </a:r>
            <a:r>
              <a:rPr lang="en-US" baseline="0" dirty="0"/>
              <a:t> the gap between those who had access to mental healthcare was revealed to be ever increasing in southern states </a:t>
            </a:r>
            <a:r>
              <a:rPr lang="en-US" b="1" baseline="0" dirty="0"/>
              <a:t>and Oklahoma was no exception</a:t>
            </a:r>
            <a:r>
              <a:rPr lang="en-US" baseline="0" dirty="0"/>
              <a:t>.  At that time, </a:t>
            </a:r>
            <a:r>
              <a:rPr lang="en-US" b="1" baseline="0" dirty="0"/>
              <a:t>Oklahoma ranked in the bottom 10 for overall access to mental health care. </a:t>
            </a:r>
          </a:p>
          <a:p>
            <a:endParaRPr lang="en-US" baseline="0" dirty="0"/>
          </a:p>
          <a:p>
            <a:r>
              <a:rPr lang="en-US" baseline="0" dirty="0"/>
              <a:t>This discrepancy in access created what we now know as mental health deserts. Areas in which access to mental health services falls below a standard threshold.  During the Pandemic Oklahoma was ranked in the bottom ten (45</a:t>
            </a:r>
            <a:r>
              <a:rPr lang="en-US" baseline="30000" dirty="0"/>
              <a:t>th</a:t>
            </a:r>
            <a:r>
              <a:rPr lang="en-US" baseline="0" dirty="0"/>
              <a:t> in 2021 and 41</a:t>
            </a:r>
            <a:r>
              <a:rPr lang="en-US" baseline="30000" dirty="0"/>
              <a:t>st</a:t>
            </a:r>
            <a:r>
              <a:rPr lang="en-US" baseline="0" dirty="0"/>
              <a:t> in 2020 respectively) for overall health access, </a:t>
            </a:r>
            <a:r>
              <a:rPr lang="en-US" b="1" baseline="0" dirty="0"/>
              <a:t>this is  according to the State of mental health in American report</a:t>
            </a:r>
            <a:r>
              <a:rPr lang="en-US" baseline="0" dirty="0"/>
              <a:t>.  Though we have slightly increased our ranking in 2022 our access suffers the most in our rural counties </a:t>
            </a:r>
            <a:r>
              <a:rPr lang="en-US" b="1" baseline="0" dirty="0"/>
              <a:t>with 9 counties still having 0 providers  </a:t>
            </a:r>
            <a:r>
              <a:rPr lang="en-US" baseline="0" dirty="0"/>
              <a:t>and another 9 counties having less than 5 providers.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671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kern="1200" dirty="0">
                <a:solidFill>
                  <a:schemeClr val="tx1"/>
                </a:solidFill>
                <a:effectLst/>
                <a:latin typeface="+mn-lt"/>
                <a:ea typeface="+mn-ea"/>
                <a:cs typeface="+mn-cs"/>
              </a:rPr>
              <a:t>Jae: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Access to mental health services is not only limited by rurality </a:t>
            </a:r>
            <a:r>
              <a:rPr lang="en-US" sz="1200" b="1" i="0" kern="1200" dirty="0">
                <a:solidFill>
                  <a:schemeClr val="tx1"/>
                </a:solidFill>
                <a:effectLst/>
                <a:latin typeface="+mn-lt"/>
                <a:ea typeface="+mn-ea"/>
                <a:cs typeface="+mn-cs"/>
              </a:rPr>
              <a:t>but also by population</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M</a:t>
            </a:r>
            <a:r>
              <a:rPr lang="en-US" sz="1200" b="0" i="0" kern="1200" dirty="0">
                <a:solidFill>
                  <a:schemeClr val="tx1"/>
                </a:solidFill>
                <a:effectLst/>
                <a:latin typeface="+mn-lt"/>
                <a:ea typeface="+mn-ea"/>
                <a:cs typeface="+mn-cs"/>
              </a:rPr>
              <a:t>any Native/Indigenous communities</a:t>
            </a:r>
            <a:r>
              <a:rPr lang="en-US" sz="1200" b="0" i="0" kern="1200" baseline="0" dirty="0">
                <a:solidFill>
                  <a:schemeClr val="tx1"/>
                </a:solidFill>
                <a:effectLst/>
                <a:latin typeface="+mn-lt"/>
                <a:ea typeface="+mn-ea"/>
                <a:cs typeface="+mn-cs"/>
              </a:rPr>
              <a:t> are also feeling the affects of mental health deserts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Access is limited because most clinics and hospitals of the Indian Health Service are located on or</a:t>
            </a:r>
            <a:r>
              <a:rPr lang="en-US" sz="1200" b="1" i="0" kern="1200" baseline="0" dirty="0">
                <a:solidFill>
                  <a:schemeClr val="tx1"/>
                </a:solidFill>
                <a:effectLst/>
                <a:latin typeface="+mn-lt"/>
                <a:ea typeface="+mn-ea"/>
                <a:cs typeface="+mn-cs"/>
              </a:rPr>
              <a:t> near</a:t>
            </a:r>
            <a:r>
              <a:rPr lang="en-US" sz="1200" b="1" i="0" kern="1200" dirty="0">
                <a:solidFill>
                  <a:schemeClr val="tx1"/>
                </a:solidFill>
                <a:effectLst/>
                <a:latin typeface="+mn-lt"/>
                <a:ea typeface="+mn-ea"/>
                <a:cs typeface="+mn-cs"/>
              </a:rPr>
              <a:t> reservations </a:t>
            </a:r>
            <a:r>
              <a:rPr lang="en-US" sz="1200" b="0" i="0" kern="1200" dirty="0">
                <a:solidFill>
                  <a:schemeClr val="tx1"/>
                </a:solidFill>
                <a:effectLst/>
                <a:latin typeface="+mn-lt"/>
                <a:ea typeface="+mn-ea"/>
                <a:cs typeface="+mn-cs"/>
              </a:rPr>
              <a:t>which are traditionally rural</a:t>
            </a:r>
            <a:r>
              <a:rPr lang="en-US" sz="1200" b="1" i="0" kern="1200" dirty="0">
                <a:solidFill>
                  <a:schemeClr val="tx1"/>
                </a:solidFill>
                <a:effectLst/>
                <a:latin typeface="+mn-lt"/>
                <a:ea typeface="+mn-ea"/>
                <a:cs typeface="+mn-cs"/>
              </a:rPr>
              <a:t>.</a:t>
            </a:r>
            <a:r>
              <a:rPr lang="en-US" sz="1200" b="1" i="0" kern="1200" baseline="0" dirty="0">
                <a:solidFill>
                  <a:schemeClr val="tx1"/>
                </a:solidFill>
                <a:effectLst/>
                <a:latin typeface="+mn-lt"/>
                <a:ea typeface="+mn-ea"/>
                <a:cs typeface="+mn-cs"/>
              </a:rPr>
              <a:t>  And as we saw in the previous slide, </a:t>
            </a:r>
            <a:r>
              <a:rPr lang="en-US" sz="1200" b="0" i="0" kern="1200" baseline="0" dirty="0">
                <a:solidFill>
                  <a:schemeClr val="tx1"/>
                </a:solidFill>
                <a:effectLst/>
                <a:latin typeface="+mn-lt"/>
                <a:ea typeface="+mn-ea"/>
                <a:cs typeface="+mn-cs"/>
              </a:rPr>
              <a:t>that only serves to compounds the issue </a:t>
            </a:r>
            <a:r>
              <a:rPr lang="en-US" sz="1200" b="1" i="0" kern="1200" baseline="0" dirty="0">
                <a:solidFill>
                  <a:schemeClr val="tx1"/>
                </a:solidFill>
                <a:effectLst/>
                <a:latin typeface="+mn-lt"/>
                <a:ea typeface="+mn-ea"/>
                <a:cs typeface="+mn-cs"/>
              </a:rPr>
              <a:t>as a </a:t>
            </a:r>
            <a:r>
              <a:rPr lang="en-US" sz="1200" b="1" i="0" kern="1200" dirty="0">
                <a:solidFill>
                  <a:schemeClr val="tx1"/>
                </a:solidFill>
                <a:effectLst/>
                <a:latin typeface="+mn-lt"/>
                <a:ea typeface="+mn-ea"/>
                <a:cs typeface="+mn-cs"/>
              </a:rPr>
              <a:t>majority of Native/Indigenous people in America </a:t>
            </a:r>
            <a:r>
              <a:rPr lang="en-US" sz="1200" b="1" i="0" u="sng" kern="1200" dirty="0">
                <a:solidFill>
                  <a:schemeClr val="tx1"/>
                </a:solidFill>
                <a:effectLst/>
                <a:latin typeface="+mn-lt"/>
                <a:ea typeface="+mn-ea"/>
                <a:cs typeface="+mn-cs"/>
                <a:hlinkClick r:id="rId3"/>
              </a:rPr>
              <a:t>live outside of tribal areas</a:t>
            </a:r>
            <a:r>
              <a:rPr lang="en-US" sz="1200" b="1" i="0" u="sng" kern="1200" dirty="0">
                <a:solidFill>
                  <a:schemeClr val="tx1"/>
                </a:solidFill>
                <a:effectLst/>
                <a:latin typeface="+mn-lt"/>
                <a:ea typeface="+mn-ea"/>
                <a:cs typeface="+mn-cs"/>
              </a:rPr>
              <a:t>.</a:t>
            </a:r>
            <a:r>
              <a:rPr lang="en-US" sz="1200" b="1" i="0" u="none" kern="1200" baseline="0" dirty="0">
                <a:solidFill>
                  <a:schemeClr val="tx1"/>
                </a:solidFill>
                <a:effectLst/>
                <a:latin typeface="+mn-lt"/>
                <a:ea typeface="+mn-ea"/>
                <a:cs typeface="+mn-cs"/>
              </a:rPr>
              <a:t>  </a:t>
            </a:r>
            <a:r>
              <a:rPr lang="en-US" sz="1200" b="0" i="0" u="none" kern="1200" baseline="0" dirty="0">
                <a:solidFill>
                  <a:schemeClr val="tx1"/>
                </a:solidFill>
                <a:effectLst/>
                <a:latin typeface="+mn-lt"/>
                <a:ea typeface="+mn-ea"/>
                <a:cs typeface="+mn-cs"/>
              </a:rPr>
              <a:t>While access for native groups is largely due to rurality, </a:t>
            </a:r>
            <a:r>
              <a:rPr lang="en-US" sz="1200" b="1" i="0" u="none" kern="1200" baseline="0" dirty="0">
                <a:solidFill>
                  <a:schemeClr val="tx1"/>
                </a:solidFill>
                <a:effectLst/>
                <a:latin typeface="+mn-lt"/>
                <a:ea typeface="+mn-ea"/>
                <a:cs typeface="+mn-cs"/>
              </a:rPr>
              <a:t>rurality alone is not the deciding factor for access inequity </a:t>
            </a:r>
          </a:p>
          <a:p>
            <a:endParaRPr lang="en-US" sz="1200" b="0"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In 2018, </a:t>
            </a:r>
            <a:r>
              <a:rPr lang="en-US" sz="1200" b="0" i="0" kern="1200" dirty="0">
                <a:solidFill>
                  <a:schemeClr val="tx1"/>
                </a:solidFill>
                <a:effectLst/>
                <a:latin typeface="+mn-lt"/>
                <a:ea typeface="+mn-ea"/>
                <a:cs typeface="+mn-cs"/>
              </a:rPr>
              <a:t>58.2 percent of Black and African American young adults and </a:t>
            </a:r>
            <a:r>
              <a:rPr lang="en-US" sz="1200" b="1" i="0" u="sng" kern="1200" dirty="0">
                <a:solidFill>
                  <a:schemeClr val="tx1"/>
                </a:solidFill>
                <a:effectLst/>
                <a:latin typeface="+mn-lt"/>
                <a:ea typeface="+mn-ea"/>
                <a:cs typeface="+mn-cs"/>
                <a:hlinkClick r:id="rId4"/>
              </a:rPr>
              <a:t>50.1 percent of African American adults with serious mental illness did NOT receive treatment</a:t>
            </a:r>
            <a:r>
              <a:rPr lang="en-US" sz="1200" b="0" i="0" u="none" kern="1200" dirty="0">
                <a:solidFill>
                  <a:schemeClr val="tx1"/>
                </a:solidFill>
                <a:effectLst/>
                <a:latin typeface="+mn-lt"/>
                <a:ea typeface="+mn-ea"/>
                <a:cs typeface="+mn-cs"/>
              </a:rPr>
              <a:t>,</a:t>
            </a:r>
            <a:r>
              <a:rPr lang="en-US" sz="1200" b="0" i="0" u="none" kern="1200" baseline="0" dirty="0">
                <a:solidFill>
                  <a:schemeClr val="tx1"/>
                </a:solidFill>
                <a:effectLst/>
                <a:latin typeface="+mn-lt"/>
                <a:ea typeface="+mn-ea"/>
                <a:cs typeface="+mn-cs"/>
              </a:rPr>
              <a:t> and with only 8% of black and African American individuals living in rural areas </a:t>
            </a:r>
            <a:r>
              <a:rPr lang="en-US" sz="1200" b="1" i="0" u="none" kern="1200" baseline="0" dirty="0">
                <a:solidFill>
                  <a:schemeClr val="tx1"/>
                </a:solidFill>
                <a:effectLst/>
                <a:latin typeface="+mn-lt"/>
                <a:ea typeface="+mn-ea"/>
                <a:cs typeface="+mn-cs"/>
              </a:rPr>
              <a:t>according to the 2018 Rural America at a Glance Report</a:t>
            </a:r>
            <a:r>
              <a:rPr lang="en-US" sz="1200" b="0" i="0" u="none" kern="1200" baseline="30000" dirty="0">
                <a:solidFill>
                  <a:schemeClr val="tx1"/>
                </a:solidFill>
                <a:effectLst/>
                <a:latin typeface="+mn-lt"/>
                <a:ea typeface="+mn-ea"/>
                <a:cs typeface="+mn-cs"/>
              </a:rPr>
              <a:t>2</a:t>
            </a:r>
            <a:r>
              <a:rPr lang="en-US" sz="1200" b="0" i="0" u="none" kern="1200" baseline="0" dirty="0">
                <a:solidFill>
                  <a:schemeClr val="tx1"/>
                </a:solidFill>
                <a:effectLst/>
                <a:latin typeface="+mn-lt"/>
                <a:ea typeface="+mn-ea"/>
                <a:cs typeface="+mn-cs"/>
              </a:rPr>
              <a:t>; its clear that the inequity stretches from city streets, to farmland, to reservations. </a:t>
            </a:r>
            <a:endParaRPr lang="en-US" sz="1200" b="0" i="0"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007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dirty="0"/>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3451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66103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096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31409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dirty="0"/>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dirty="0"/>
              <a:t>Oklahoma State Department of Health | Presentation Title | Date </a:t>
            </a:r>
          </a:p>
        </p:txBody>
      </p:sp>
    </p:spTree>
    <p:extLst>
      <p:ext uri="{BB962C8B-B14F-4D97-AF65-F5344CB8AC3E}">
        <p14:creationId xmlns:p14="http://schemas.microsoft.com/office/powerpoint/2010/main" val="95243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dirty="0"/>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dirty="0"/>
              <a:t>Oklahoma State Department of Health | Presentation Title | Date </a:t>
            </a:r>
          </a:p>
        </p:txBody>
      </p:sp>
    </p:spTree>
    <p:extLst>
      <p:ext uri="{BB962C8B-B14F-4D97-AF65-F5344CB8AC3E}">
        <p14:creationId xmlns:p14="http://schemas.microsoft.com/office/powerpoint/2010/main" val="354223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dirty="0"/>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dirty="0"/>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120122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dirty="0"/>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spTree>
    <p:extLst>
      <p:ext uri="{BB962C8B-B14F-4D97-AF65-F5344CB8AC3E}">
        <p14:creationId xmlns:p14="http://schemas.microsoft.com/office/powerpoint/2010/main" val="211697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dirty="0"/>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dirty="0"/>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dirty="0"/>
              <a:t>Oklahoma State Department of Health | Presentation Title | Date </a:t>
            </a:r>
          </a:p>
        </p:txBody>
      </p:sp>
    </p:spTree>
    <p:extLst>
      <p:ext uri="{BB962C8B-B14F-4D97-AF65-F5344CB8AC3E}">
        <p14:creationId xmlns:p14="http://schemas.microsoft.com/office/powerpoint/2010/main" val="4139258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dirty="0"/>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dirty="0"/>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dirty="0"/>
              <a:t>Oklahoma State Department of Health | Presentation Title | Date </a:t>
            </a:r>
          </a:p>
        </p:txBody>
      </p:sp>
    </p:spTree>
    <p:extLst>
      <p:ext uri="{BB962C8B-B14F-4D97-AF65-F5344CB8AC3E}">
        <p14:creationId xmlns:p14="http://schemas.microsoft.com/office/powerpoint/2010/main" val="167032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dirty="0"/>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dirty="0"/>
              <a:t>Oklahoma State Department of Health | Presentation Title | Date </a:t>
            </a:r>
          </a:p>
        </p:txBody>
      </p:sp>
    </p:spTree>
    <p:extLst>
      <p:ext uri="{BB962C8B-B14F-4D97-AF65-F5344CB8AC3E}">
        <p14:creationId xmlns:p14="http://schemas.microsoft.com/office/powerpoint/2010/main" val="16962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dirty="0"/>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dirty="0"/>
              <a:t>Oklahoma State Department of Health | Presentation Title | Date </a:t>
            </a:r>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2048290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Graph Page</a:t>
            </a:r>
            <a:br>
              <a:rPr lang="en-US" dirty="0"/>
            </a:br>
            <a:r>
              <a:rPr lang="en-US" dirty="0"/>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dirty="0"/>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dirty="0"/>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dirty="0"/>
              <a:t>Oklahoma State Department of Health | Presentation Title | Date </a:t>
            </a:r>
          </a:p>
        </p:txBody>
      </p:sp>
    </p:spTree>
    <p:extLst>
      <p:ext uri="{BB962C8B-B14F-4D97-AF65-F5344CB8AC3E}">
        <p14:creationId xmlns:p14="http://schemas.microsoft.com/office/powerpoint/2010/main" val="172217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A47CF2C4-C3BC-EB4B-88C7-548CF5811120}"/>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5124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dirty="0"/>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dirty="0"/>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774700" y="6372225"/>
            <a:ext cx="8140697" cy="198338"/>
          </a:xfrm>
          <a:prstGeom prst="rect">
            <a:avLst/>
          </a:prstGeom>
        </p:spPr>
        <p:txBody>
          <a:bodyPr vert="horz" lIns="0" tIns="45720" rIns="91440" bIns="45720" rtlCol="0" anchor="ctr"/>
          <a:lstStyle>
            <a:lvl1pPr algn="l">
              <a:defRPr sz="1000">
                <a:solidFill>
                  <a:schemeClr val="tx1"/>
                </a:solidFill>
              </a:defRPr>
            </a:lvl1pPr>
          </a:lstStyle>
          <a:p>
            <a:r>
              <a:rPr lang="en-US" dirty="0"/>
              <a:t>Oklahoma State Department of Health | Presentation Title | Date </a:t>
            </a:r>
          </a:p>
        </p:txBody>
      </p:sp>
      <p:pic>
        <p:nvPicPr>
          <p:cNvPr id="7" name="Picture 6" descr="A close up of a logo&#10;&#10;Description automatically generated">
            <a:extLst>
              <a:ext uri="{FF2B5EF4-FFF2-40B4-BE49-F238E27FC236}">
                <a16:creationId xmlns:a16="http://schemas.microsoft.com/office/drawing/2014/main" id="{FB8B9CC6-71D1-DA4C-A2B5-3566A4A1B09C}"/>
              </a:ext>
            </a:extLst>
          </p:cNvPr>
          <p:cNvPicPr>
            <a:picLocks noChangeAspect="1"/>
          </p:cNvPicPr>
          <p:nvPr userDrawn="1"/>
        </p:nvPicPr>
        <p:blipFill>
          <a:blip r:embed="rId17"/>
          <a:stretch>
            <a:fillRect/>
          </a:stretch>
        </p:blipFill>
        <p:spPr>
          <a:xfrm>
            <a:off x="340659" y="6252269"/>
            <a:ext cx="381002" cy="381002"/>
          </a:xfrm>
          <a:prstGeom prst="rect">
            <a:avLst/>
          </a:prstGeom>
        </p:spPr>
      </p:pic>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73" r:id="rId4"/>
    <p:sldLayoutId id="2147483660" r:id="rId5"/>
    <p:sldLayoutId id="2147483661" r:id="rId6"/>
    <p:sldLayoutId id="2147483662" r:id="rId7"/>
    <p:sldLayoutId id="2147483669" r:id="rId8"/>
    <p:sldLayoutId id="2147483651" r:id="rId9"/>
    <p:sldLayoutId id="2147483670" r:id="rId10"/>
    <p:sldLayoutId id="2147483671" r:id="rId11"/>
    <p:sldLayoutId id="2147483672" r:id="rId12"/>
    <p:sldLayoutId id="2147483674" r:id="rId13"/>
    <p:sldLayoutId id="2147483654" r:id="rId14"/>
    <p:sldLayoutId id="2147483655" r:id="rId15"/>
  </p:sldLayoutIdLst>
  <p:hf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B3_C9DAF207.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2.jp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mhanational.org/issues/black-and-african-american-communities-and-mental-health" TargetMode="External"/><Relationship Id="rId2" Type="http://schemas.openxmlformats.org/officeDocument/2006/relationships/hyperlink" Target="https://ruraldesignguide.com/" TargetMode="External"/><Relationship Id="rId1" Type="http://schemas.openxmlformats.org/officeDocument/2006/relationships/slideLayout" Target="../slideLayouts/slideLayout12.xml"/><Relationship Id="rId6" Type="http://schemas.openxmlformats.org/officeDocument/2006/relationships/hyperlink" Target="https://doi.org/10.1016/j.jth.2019.02.009" TargetMode="External"/><Relationship Id="rId5" Type="http://schemas.openxmlformats.org/officeDocument/2006/relationships/hyperlink" Target="https://www.ers.usda.gov/publications/pub-details/?pubid=90555" TargetMode="External"/><Relationship Id="rId4" Type="http://schemas.openxmlformats.org/officeDocument/2006/relationships/hyperlink" Target="https://www.mhanational.org/issues/native-and-indigenous-communities-and-mental-health"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4.jp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C1_3DDBBB02.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C6_2000483A.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B6_1521548C.xm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D2B4DA1-5A31-4D4E-9871-6DC99DDDAA61}"/>
              </a:ext>
            </a:extLst>
          </p:cNvPr>
          <p:cNvSpPr>
            <a:spLocks noGrp="1"/>
          </p:cNvSpPr>
          <p:nvPr>
            <p:ph type="title"/>
          </p:nvPr>
        </p:nvSpPr>
        <p:spPr>
          <a:xfrm>
            <a:off x="457199" y="1669397"/>
            <a:ext cx="5177118" cy="919691"/>
          </a:xfrm>
        </p:spPr>
        <p:txBody>
          <a:bodyPr/>
          <a:lstStyle/>
          <a:p>
            <a:r>
              <a:rPr lang="en-US" dirty="0"/>
              <a:t>Built Environment</a:t>
            </a:r>
          </a:p>
        </p:txBody>
      </p:sp>
      <p:sp>
        <p:nvSpPr>
          <p:cNvPr id="14" name="Text Placeholder 13">
            <a:extLst>
              <a:ext uri="{FF2B5EF4-FFF2-40B4-BE49-F238E27FC236}">
                <a16:creationId xmlns:a16="http://schemas.microsoft.com/office/drawing/2014/main" id="{83B33B97-CE50-4D72-BE8C-D89AB8B4241F}"/>
              </a:ext>
            </a:extLst>
          </p:cNvPr>
          <p:cNvSpPr>
            <a:spLocks noGrp="1"/>
          </p:cNvSpPr>
          <p:nvPr>
            <p:ph type="body" idx="1"/>
          </p:nvPr>
        </p:nvSpPr>
        <p:spPr>
          <a:xfrm>
            <a:off x="714053" y="2662443"/>
            <a:ext cx="5177118" cy="541337"/>
          </a:xfrm>
        </p:spPr>
        <p:txBody>
          <a:bodyPr/>
          <a:lstStyle/>
          <a:p>
            <a:pPr>
              <a:spcBef>
                <a:spcPts val="0"/>
              </a:spcBef>
            </a:pPr>
            <a:r>
              <a:rPr lang="en-US" dirty="0"/>
              <a:t>Jeremy Morrison MPH, Obesity Prevention Consultant </a:t>
            </a:r>
          </a:p>
          <a:p>
            <a:pPr>
              <a:spcBef>
                <a:spcPts val="0"/>
              </a:spcBef>
            </a:pPr>
            <a:r>
              <a:rPr lang="en-US" dirty="0"/>
              <a:t>Magen Schoonover MS, Wellness Consultant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15" name="Text Placeholder 14">
            <a:extLst>
              <a:ext uri="{FF2B5EF4-FFF2-40B4-BE49-F238E27FC236}">
                <a16:creationId xmlns:a16="http://schemas.microsoft.com/office/drawing/2014/main" id="{DC45F880-A79C-4C6D-8CD5-14214DCC31B1}"/>
              </a:ext>
            </a:extLst>
          </p:cNvPr>
          <p:cNvSpPr>
            <a:spLocks noGrp="1"/>
          </p:cNvSpPr>
          <p:nvPr>
            <p:ph type="body" sz="quarter" idx="13"/>
          </p:nvPr>
        </p:nvSpPr>
        <p:spPr>
          <a:xfrm>
            <a:off x="457199" y="314325"/>
            <a:ext cx="2246313" cy="330200"/>
          </a:xfrm>
        </p:spPr>
        <p:txBody>
          <a:bodyPr/>
          <a:lstStyle/>
          <a:p>
            <a:r>
              <a:rPr lang="en-US" dirty="0"/>
              <a:t>October 20, 2022</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1</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7"/>
            <a:ext cx="11394141" cy="529727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spTree>
    <p:extLst>
      <p:ext uri="{BB962C8B-B14F-4D97-AF65-F5344CB8AC3E}">
        <p14:creationId xmlns:p14="http://schemas.microsoft.com/office/powerpoint/2010/main" val="3386569223"/>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Different types of built environment</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10</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7"/>
            <a:ext cx="11394141" cy="529727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pic>
        <p:nvPicPr>
          <p:cNvPr id="11" name="Picture 10">
            <a:extLst>
              <a:ext uri="{FF2B5EF4-FFF2-40B4-BE49-F238E27FC236}">
                <a16:creationId xmlns:a16="http://schemas.microsoft.com/office/drawing/2014/main" id="{868693BE-265D-4A7C-9852-1A4F4D2D788F}"/>
              </a:ext>
            </a:extLst>
          </p:cNvPr>
          <p:cNvPicPr>
            <a:picLocks noChangeAspect="1"/>
          </p:cNvPicPr>
          <p:nvPr/>
        </p:nvPicPr>
        <p:blipFill>
          <a:blip r:embed="rId3"/>
          <a:stretch>
            <a:fillRect/>
          </a:stretch>
        </p:blipFill>
        <p:spPr>
          <a:xfrm>
            <a:off x="6924957" y="625131"/>
            <a:ext cx="4332577" cy="2593601"/>
          </a:xfrm>
          <a:prstGeom prst="rect">
            <a:avLst/>
          </a:prstGeom>
        </p:spPr>
      </p:pic>
      <p:sp>
        <p:nvSpPr>
          <p:cNvPr id="12" name="TextBox 11">
            <a:extLst>
              <a:ext uri="{FF2B5EF4-FFF2-40B4-BE49-F238E27FC236}">
                <a16:creationId xmlns:a16="http://schemas.microsoft.com/office/drawing/2014/main" id="{1F567737-67DC-43A0-9EB7-13F8D1B9B328}"/>
              </a:ext>
            </a:extLst>
          </p:cNvPr>
          <p:cNvSpPr txBox="1"/>
          <p:nvPr/>
        </p:nvSpPr>
        <p:spPr>
          <a:xfrm>
            <a:off x="1733587" y="3223368"/>
            <a:ext cx="3516562" cy="430887"/>
          </a:xfrm>
          <a:prstGeom prst="rect">
            <a:avLst/>
          </a:prstGeom>
          <a:noFill/>
        </p:spPr>
        <p:txBody>
          <a:bodyPr wrap="square" rtlCol="0">
            <a:spAutoFit/>
          </a:bodyPr>
          <a:lstStyle/>
          <a:p>
            <a:r>
              <a:rPr lang="en-US" sz="2200" dirty="0">
                <a:solidFill>
                  <a:schemeClr val="tx2"/>
                </a:solidFill>
              </a:rPr>
              <a:t>Visually Separated</a:t>
            </a:r>
            <a:r>
              <a:rPr lang="en-US" sz="2000" baseline="30000" dirty="0">
                <a:solidFill>
                  <a:schemeClr val="tx2"/>
                </a:solidFill>
              </a:rPr>
              <a:t>1</a:t>
            </a:r>
            <a:endParaRPr lang="en-US" sz="2000" dirty="0">
              <a:solidFill>
                <a:schemeClr val="tx2"/>
              </a:solidFill>
            </a:endParaRPr>
          </a:p>
        </p:txBody>
      </p:sp>
      <p:pic>
        <p:nvPicPr>
          <p:cNvPr id="13" name="Picture 12">
            <a:extLst>
              <a:ext uri="{FF2B5EF4-FFF2-40B4-BE49-F238E27FC236}">
                <a16:creationId xmlns:a16="http://schemas.microsoft.com/office/drawing/2014/main" id="{63D32D82-890C-47F1-A913-0093E355BEDD}"/>
              </a:ext>
            </a:extLst>
          </p:cNvPr>
          <p:cNvPicPr>
            <a:picLocks noChangeAspect="1"/>
          </p:cNvPicPr>
          <p:nvPr/>
        </p:nvPicPr>
        <p:blipFill rotWithShape="1">
          <a:blip r:embed="rId4"/>
          <a:srcRect l="13536" t="13947" r="29648" b="-3377"/>
          <a:stretch/>
        </p:blipFill>
        <p:spPr>
          <a:xfrm>
            <a:off x="1052396" y="802470"/>
            <a:ext cx="3951361" cy="2432485"/>
          </a:xfrm>
          <a:prstGeom prst="rect">
            <a:avLst/>
          </a:prstGeom>
        </p:spPr>
      </p:pic>
      <p:sp>
        <p:nvSpPr>
          <p:cNvPr id="18" name="TextBox 17">
            <a:extLst>
              <a:ext uri="{FF2B5EF4-FFF2-40B4-BE49-F238E27FC236}">
                <a16:creationId xmlns:a16="http://schemas.microsoft.com/office/drawing/2014/main" id="{88E4A59A-F1AC-4C0E-8B2F-5A8954A5B6DE}"/>
              </a:ext>
            </a:extLst>
          </p:cNvPr>
          <p:cNvSpPr txBox="1"/>
          <p:nvPr/>
        </p:nvSpPr>
        <p:spPr>
          <a:xfrm>
            <a:off x="7515977" y="3162254"/>
            <a:ext cx="4632267" cy="430887"/>
          </a:xfrm>
          <a:prstGeom prst="rect">
            <a:avLst/>
          </a:prstGeom>
          <a:noFill/>
        </p:spPr>
        <p:txBody>
          <a:bodyPr wrap="square" rtlCol="0">
            <a:spAutoFit/>
          </a:bodyPr>
          <a:lstStyle/>
          <a:p>
            <a:r>
              <a:rPr lang="en-US" sz="2200" dirty="0">
                <a:solidFill>
                  <a:schemeClr val="tx2"/>
                </a:solidFill>
              </a:rPr>
              <a:t>Physically Separated</a:t>
            </a:r>
            <a:r>
              <a:rPr lang="en-US" sz="2000" baseline="30000" dirty="0">
                <a:solidFill>
                  <a:schemeClr val="tx2"/>
                </a:solidFill>
              </a:rPr>
              <a:t>1</a:t>
            </a:r>
            <a:endParaRPr lang="en-US" sz="2000" dirty="0">
              <a:solidFill>
                <a:schemeClr val="tx2"/>
              </a:solidFill>
            </a:endParaRPr>
          </a:p>
        </p:txBody>
      </p:sp>
      <p:pic>
        <p:nvPicPr>
          <p:cNvPr id="14" name="Picture 13">
            <a:extLst>
              <a:ext uri="{FF2B5EF4-FFF2-40B4-BE49-F238E27FC236}">
                <a16:creationId xmlns:a16="http://schemas.microsoft.com/office/drawing/2014/main" id="{1DD52B11-82DA-4E9C-87BA-A8B8A1A1635B}"/>
              </a:ext>
            </a:extLst>
          </p:cNvPr>
          <p:cNvPicPr>
            <a:picLocks noChangeAspect="1"/>
          </p:cNvPicPr>
          <p:nvPr/>
        </p:nvPicPr>
        <p:blipFill>
          <a:blip r:embed="rId5"/>
          <a:stretch>
            <a:fillRect/>
          </a:stretch>
        </p:blipFill>
        <p:spPr>
          <a:xfrm>
            <a:off x="4048416" y="3654255"/>
            <a:ext cx="4095168" cy="2660587"/>
          </a:xfrm>
          <a:prstGeom prst="rect">
            <a:avLst/>
          </a:prstGeom>
        </p:spPr>
      </p:pic>
      <p:sp>
        <p:nvSpPr>
          <p:cNvPr id="15" name="TextBox 14">
            <a:extLst>
              <a:ext uri="{FF2B5EF4-FFF2-40B4-BE49-F238E27FC236}">
                <a16:creationId xmlns:a16="http://schemas.microsoft.com/office/drawing/2014/main" id="{4477CF8B-624F-46E2-A000-336A7688D836}"/>
              </a:ext>
            </a:extLst>
          </p:cNvPr>
          <p:cNvSpPr txBox="1"/>
          <p:nvPr/>
        </p:nvSpPr>
        <p:spPr>
          <a:xfrm>
            <a:off x="5003757" y="6330945"/>
            <a:ext cx="3139827" cy="430887"/>
          </a:xfrm>
          <a:prstGeom prst="rect">
            <a:avLst/>
          </a:prstGeom>
          <a:noFill/>
        </p:spPr>
        <p:txBody>
          <a:bodyPr wrap="square" rtlCol="0">
            <a:spAutoFit/>
          </a:bodyPr>
          <a:lstStyle/>
          <a:p>
            <a:r>
              <a:rPr lang="en-US" sz="2200" dirty="0">
                <a:solidFill>
                  <a:schemeClr val="tx2"/>
                </a:solidFill>
              </a:rPr>
              <a:t>Complete Streets</a:t>
            </a:r>
            <a:r>
              <a:rPr lang="en-US" sz="2000" baseline="30000" dirty="0">
                <a:solidFill>
                  <a:schemeClr val="tx2"/>
                </a:solidFill>
              </a:rPr>
              <a:t>1</a:t>
            </a:r>
            <a:endParaRPr lang="en-US" sz="2000" dirty="0">
              <a:solidFill>
                <a:schemeClr val="tx2"/>
              </a:solidFill>
            </a:endParaRPr>
          </a:p>
        </p:txBody>
      </p:sp>
    </p:spTree>
    <p:extLst>
      <p:ext uri="{BB962C8B-B14F-4D97-AF65-F5344CB8AC3E}">
        <p14:creationId xmlns:p14="http://schemas.microsoft.com/office/powerpoint/2010/main" val="2832585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implementation</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11</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7"/>
            <a:ext cx="11394141" cy="529727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sp>
        <p:nvSpPr>
          <p:cNvPr id="13" name="Content Placeholder 2">
            <a:extLst>
              <a:ext uri="{FF2B5EF4-FFF2-40B4-BE49-F238E27FC236}">
                <a16:creationId xmlns:a16="http://schemas.microsoft.com/office/drawing/2014/main" id="{2EDAB243-9F02-44E8-B567-AB7D50B09C7C}"/>
              </a:ext>
            </a:extLst>
          </p:cNvPr>
          <p:cNvSpPr txBox="1">
            <a:spLocks/>
          </p:cNvSpPr>
          <p:nvPr/>
        </p:nvSpPr>
        <p:spPr>
          <a:xfrm>
            <a:off x="668594" y="4189865"/>
            <a:ext cx="10487086" cy="2228052"/>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solidFill>
                  <a:schemeClr val="bg1">
                    <a:lumMod val="50000"/>
                  </a:schemeClr>
                </a:solidFill>
              </a:rPr>
              <a:t>Considerations for implementation:</a:t>
            </a:r>
            <a:endParaRPr lang="en-US" sz="2200" dirty="0">
              <a:solidFill>
                <a:schemeClr val="bg1">
                  <a:lumMod val="50000"/>
                </a:schemeClr>
              </a:solidFill>
            </a:endParaRPr>
          </a:p>
          <a:p>
            <a:pPr algn="ctr"/>
            <a:r>
              <a:rPr lang="en-US" sz="2200" dirty="0">
                <a:solidFill>
                  <a:schemeClr val="bg1">
                    <a:lumMod val="50000"/>
                  </a:schemeClr>
                </a:solidFill>
              </a:rPr>
              <a:t>Size/Scale</a:t>
            </a:r>
          </a:p>
          <a:p>
            <a:pPr algn="ctr"/>
            <a:r>
              <a:rPr lang="en-US" sz="2200" dirty="0">
                <a:solidFill>
                  <a:schemeClr val="bg1">
                    <a:lumMod val="50000"/>
                  </a:schemeClr>
                </a:solidFill>
              </a:rPr>
              <a:t>Support (local partners)</a:t>
            </a:r>
          </a:p>
          <a:p>
            <a:pPr algn="ctr"/>
            <a:r>
              <a:rPr lang="en-US" sz="2200" dirty="0">
                <a:solidFill>
                  <a:schemeClr val="bg1">
                    <a:lumMod val="50000"/>
                  </a:schemeClr>
                </a:solidFill>
              </a:rPr>
              <a:t>Location</a:t>
            </a:r>
          </a:p>
          <a:p>
            <a:pPr algn="ctr"/>
            <a:endParaRPr lang="en-US" sz="2200" dirty="0">
              <a:solidFill>
                <a:schemeClr val="bg1">
                  <a:lumMod val="50000"/>
                </a:schemeClr>
              </a:solidFill>
            </a:endParaRPr>
          </a:p>
          <a:p>
            <a:pPr algn="ctr"/>
            <a:endParaRPr lang="en-US" sz="2200" dirty="0">
              <a:solidFill>
                <a:schemeClr val="bg1">
                  <a:lumMod val="50000"/>
                </a:schemeClr>
              </a:solidFill>
            </a:endParaRPr>
          </a:p>
          <a:p>
            <a:pPr algn="ctr"/>
            <a:endParaRPr lang="en-US" sz="2500" dirty="0">
              <a:solidFill>
                <a:schemeClr val="bg1">
                  <a:lumMod val="50000"/>
                </a:schemeClr>
              </a:solidFill>
            </a:endParaRPr>
          </a:p>
          <a:p>
            <a:pPr algn="ctr">
              <a:buFont typeface="Wingdings" panose="05000000000000000000" pitchFamily="2" charset="2"/>
              <a:buChar char="q"/>
            </a:pPr>
            <a:endParaRPr lang="en-US" dirty="0"/>
          </a:p>
        </p:txBody>
      </p:sp>
      <p:sp>
        <p:nvSpPr>
          <p:cNvPr id="21" name="Content Placeholder 2">
            <a:extLst>
              <a:ext uri="{FF2B5EF4-FFF2-40B4-BE49-F238E27FC236}">
                <a16:creationId xmlns:a16="http://schemas.microsoft.com/office/drawing/2014/main" id="{2EDAB243-9F02-44E8-B567-AB7D50B09C7C}"/>
              </a:ext>
            </a:extLst>
          </p:cNvPr>
          <p:cNvSpPr txBox="1">
            <a:spLocks/>
          </p:cNvSpPr>
          <p:nvPr/>
        </p:nvSpPr>
        <p:spPr>
          <a:xfrm>
            <a:off x="341194" y="1036745"/>
            <a:ext cx="11510147" cy="546395"/>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chemeClr val="bg1">
                    <a:lumMod val="50000"/>
                  </a:schemeClr>
                </a:solidFill>
              </a:rPr>
              <a:t>How do we create walkable communities effectively and efficiently?</a:t>
            </a:r>
            <a:endParaRPr lang="en-US" sz="3000" dirty="0"/>
          </a:p>
        </p:txBody>
      </p:sp>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129" y="1554112"/>
            <a:ext cx="2664782" cy="266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47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Implementation- example</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12</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7"/>
            <a:ext cx="11394141" cy="529727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sp>
        <p:nvSpPr>
          <p:cNvPr id="13" name="Content Placeholder 2">
            <a:extLst>
              <a:ext uri="{FF2B5EF4-FFF2-40B4-BE49-F238E27FC236}">
                <a16:creationId xmlns:a16="http://schemas.microsoft.com/office/drawing/2014/main" id="{2EDAB243-9F02-44E8-B567-AB7D50B09C7C}"/>
              </a:ext>
            </a:extLst>
          </p:cNvPr>
          <p:cNvSpPr txBox="1">
            <a:spLocks/>
          </p:cNvSpPr>
          <p:nvPr/>
        </p:nvSpPr>
        <p:spPr>
          <a:xfrm>
            <a:off x="582097" y="1627692"/>
            <a:ext cx="10487086" cy="4546195"/>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solidFill>
                <a:schemeClr val="bg1">
                  <a:lumMod val="50000"/>
                </a:schemeClr>
              </a:solidFill>
            </a:endParaRPr>
          </a:p>
          <a:p>
            <a:pPr algn="ctr"/>
            <a:endParaRPr lang="en-US" sz="2200" dirty="0">
              <a:solidFill>
                <a:schemeClr val="bg1">
                  <a:lumMod val="50000"/>
                </a:schemeClr>
              </a:solidFill>
            </a:endParaRPr>
          </a:p>
          <a:p>
            <a:pPr algn="ctr"/>
            <a:endParaRPr lang="en-US" sz="2500" dirty="0">
              <a:solidFill>
                <a:schemeClr val="bg1">
                  <a:lumMod val="50000"/>
                </a:schemeClr>
              </a:solidFill>
            </a:endParaRPr>
          </a:p>
          <a:p>
            <a:pPr algn="ctr">
              <a:buFont typeface="Wingdings" panose="05000000000000000000" pitchFamily="2" charset="2"/>
              <a:buChar char="q"/>
            </a:pPr>
            <a:endParaRPr lang="en-US" dirty="0"/>
          </a:p>
        </p:txBody>
      </p:sp>
      <p:sp>
        <p:nvSpPr>
          <p:cNvPr id="21" name="Content Placeholder 2">
            <a:extLst>
              <a:ext uri="{FF2B5EF4-FFF2-40B4-BE49-F238E27FC236}">
                <a16:creationId xmlns:a16="http://schemas.microsoft.com/office/drawing/2014/main" id="{2EDAB243-9F02-44E8-B567-AB7D50B09C7C}"/>
              </a:ext>
            </a:extLst>
          </p:cNvPr>
          <p:cNvSpPr txBox="1">
            <a:spLocks/>
          </p:cNvSpPr>
          <p:nvPr/>
        </p:nvSpPr>
        <p:spPr>
          <a:xfrm>
            <a:off x="341194" y="1036745"/>
            <a:ext cx="11510147" cy="546395"/>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chemeClr val="accent2"/>
                </a:solidFill>
              </a:rPr>
              <a:t>Miles City, Montana</a:t>
            </a:r>
            <a:r>
              <a:rPr lang="en-US" sz="2000" baseline="30000" dirty="0">
                <a:solidFill>
                  <a:schemeClr val="tx2"/>
                </a:solidFill>
              </a:rPr>
              <a:t>3</a:t>
            </a:r>
            <a:endParaRPr lang="en-US" sz="2000" dirty="0">
              <a:solidFill>
                <a:schemeClr val="accent2"/>
              </a:solidFill>
            </a:endParaRPr>
          </a:p>
        </p:txBody>
      </p:sp>
      <p:pic>
        <p:nvPicPr>
          <p:cNvPr id="11" name="Picture 10">
            <a:extLst>
              <a:ext uri="{FF2B5EF4-FFF2-40B4-BE49-F238E27FC236}">
                <a16:creationId xmlns:a16="http://schemas.microsoft.com/office/drawing/2014/main" id="{48B0471F-A24F-4AF9-AB52-0041090620CF}"/>
              </a:ext>
            </a:extLst>
          </p:cNvPr>
          <p:cNvPicPr>
            <a:picLocks noChangeAspect="1"/>
          </p:cNvPicPr>
          <p:nvPr/>
        </p:nvPicPr>
        <p:blipFill>
          <a:blip r:embed="rId3"/>
          <a:stretch>
            <a:fillRect/>
          </a:stretch>
        </p:blipFill>
        <p:spPr>
          <a:xfrm>
            <a:off x="0" y="1781478"/>
            <a:ext cx="12192000" cy="4267200"/>
          </a:xfrm>
          <a:prstGeom prst="rect">
            <a:avLst/>
          </a:prstGeom>
        </p:spPr>
      </p:pic>
    </p:spTree>
    <p:extLst>
      <p:ext uri="{BB962C8B-B14F-4D97-AF65-F5344CB8AC3E}">
        <p14:creationId xmlns:p14="http://schemas.microsoft.com/office/powerpoint/2010/main" val="76935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implementation</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13</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7"/>
            <a:ext cx="11394141" cy="529727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sp>
        <p:nvSpPr>
          <p:cNvPr id="19" name="Content Placeholder 2">
            <a:extLst>
              <a:ext uri="{FF2B5EF4-FFF2-40B4-BE49-F238E27FC236}">
                <a16:creationId xmlns:a16="http://schemas.microsoft.com/office/drawing/2014/main" id="{2EDAB243-9F02-44E8-B567-AB7D50B09C7C}"/>
              </a:ext>
            </a:extLst>
          </p:cNvPr>
          <p:cNvSpPr txBox="1">
            <a:spLocks/>
          </p:cNvSpPr>
          <p:nvPr/>
        </p:nvSpPr>
        <p:spPr>
          <a:xfrm>
            <a:off x="341194" y="913913"/>
            <a:ext cx="11713646" cy="5036743"/>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669B41"/>
                </a:solidFill>
              </a:rPr>
              <a:t>Size</a:t>
            </a:r>
            <a:r>
              <a:rPr lang="en-US" sz="2400" dirty="0">
                <a:solidFill>
                  <a:schemeClr val="bg1">
                    <a:lumMod val="50000"/>
                  </a:schemeClr>
                </a:solidFill>
              </a:rPr>
              <a:t>: </a:t>
            </a:r>
            <a:r>
              <a:rPr lang="en-US" sz="2400" dirty="0"/>
              <a:t>Large Scale usually includes new facilities or streets, incorporates multiple entities in a jurisdiction or community, and can take up to years. Smaller scale projects can include single elements like lighting or wayfinding.</a:t>
            </a:r>
          </a:p>
          <a:p>
            <a:pPr marL="0" indent="0">
              <a:buNone/>
            </a:pPr>
            <a:endParaRPr lang="en-US" sz="2400" dirty="0"/>
          </a:p>
          <a:p>
            <a:pPr marL="0" indent="0">
              <a:buNone/>
            </a:pPr>
            <a:r>
              <a:rPr lang="en-US" sz="2400" b="1" dirty="0">
                <a:solidFill>
                  <a:srgbClr val="669B41"/>
                </a:solidFill>
              </a:rPr>
              <a:t>Support: </a:t>
            </a:r>
            <a:r>
              <a:rPr lang="en-US" sz="2400" dirty="0"/>
              <a:t> Local stakeholders as well as political support can make or break implementation of built environment changes. Community leaders, city planners, and businesses should be a part of the decision-making process, as well as ensuring that the public is in favor of the changes and that the changes are culturally relevant.</a:t>
            </a:r>
          </a:p>
          <a:p>
            <a:pPr marL="0" indent="0">
              <a:buNone/>
            </a:pPr>
            <a:endParaRPr lang="en-US" sz="2400" dirty="0"/>
          </a:p>
          <a:p>
            <a:pPr marL="0" indent="0">
              <a:buNone/>
            </a:pPr>
            <a:r>
              <a:rPr lang="en-US" sz="2400" b="1" dirty="0">
                <a:solidFill>
                  <a:srgbClr val="669B41"/>
                </a:solidFill>
              </a:rPr>
              <a:t>Site: </a:t>
            </a:r>
            <a:r>
              <a:rPr lang="en-US" sz="2400" dirty="0"/>
              <a:t>Location, Location, Location.  As we talked about earlier identifying the right site for change can impact everything from stakeholder support to public perception and usage.</a:t>
            </a:r>
            <a:endParaRPr lang="en-US" sz="2400" b="1" dirty="0">
              <a:solidFill>
                <a:srgbClr val="669B41"/>
              </a:solidFill>
            </a:endParaRPr>
          </a:p>
          <a:p>
            <a:pPr marL="0" indent="0">
              <a:buNone/>
            </a:pPr>
            <a:endParaRPr lang="en-US" sz="2400" dirty="0">
              <a:solidFill>
                <a:schemeClr val="bg1">
                  <a:lumMod val="50000"/>
                </a:schemeClr>
              </a:solidFill>
            </a:endParaRPr>
          </a:p>
        </p:txBody>
      </p:sp>
    </p:spTree>
    <p:extLst>
      <p:ext uri="{BB962C8B-B14F-4D97-AF65-F5344CB8AC3E}">
        <p14:creationId xmlns:p14="http://schemas.microsoft.com/office/powerpoint/2010/main" val="244428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Implementation - Cost</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14</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7"/>
            <a:ext cx="11394141" cy="529727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sp>
        <p:nvSpPr>
          <p:cNvPr id="16" name="Content Placeholder 2">
            <a:extLst>
              <a:ext uri="{FF2B5EF4-FFF2-40B4-BE49-F238E27FC236}">
                <a16:creationId xmlns:a16="http://schemas.microsoft.com/office/drawing/2014/main" id="{2EDAB243-9F02-44E8-B567-AB7D50B09C7C}"/>
              </a:ext>
            </a:extLst>
          </p:cNvPr>
          <p:cNvSpPr txBox="1">
            <a:spLocks/>
          </p:cNvSpPr>
          <p:nvPr/>
        </p:nvSpPr>
        <p:spPr>
          <a:xfrm>
            <a:off x="553173" y="848508"/>
            <a:ext cx="11076641" cy="165145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solidFill>
                  <a:schemeClr val="bg1">
                    <a:lumMod val="50000"/>
                  </a:schemeClr>
                </a:solidFill>
              </a:rPr>
              <a:t>One thing that remains as a consistent inhibitor of progress throughout the process is cost. Creating walkable environments can be a huge fiscal undertaking.</a:t>
            </a:r>
          </a:p>
          <a:p>
            <a:pPr marL="0" indent="0" algn="ctr">
              <a:buNone/>
            </a:pPr>
            <a:endParaRPr lang="en-US" sz="2200" b="1" dirty="0">
              <a:solidFill>
                <a:schemeClr val="bg1">
                  <a:lumMod val="50000"/>
                </a:schemeClr>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868" y="1976847"/>
            <a:ext cx="2381250" cy="1924050"/>
          </a:xfrm>
          <a:prstGeom prst="rect">
            <a:avLst/>
          </a:prstGeom>
        </p:spPr>
      </p:pic>
      <p:sp>
        <p:nvSpPr>
          <p:cNvPr id="20" name="Content Placeholder 2">
            <a:extLst>
              <a:ext uri="{FF2B5EF4-FFF2-40B4-BE49-F238E27FC236}">
                <a16:creationId xmlns:a16="http://schemas.microsoft.com/office/drawing/2014/main" id="{2EDAB243-9F02-44E8-B567-AB7D50B09C7C}"/>
              </a:ext>
            </a:extLst>
          </p:cNvPr>
          <p:cNvSpPr txBox="1">
            <a:spLocks/>
          </p:cNvSpPr>
          <p:nvPr/>
        </p:nvSpPr>
        <p:spPr>
          <a:xfrm>
            <a:off x="1768704" y="5056023"/>
            <a:ext cx="2572603" cy="699652"/>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solidFill>
                  <a:schemeClr val="bg1">
                    <a:lumMod val="50000"/>
                  </a:schemeClr>
                </a:solidFill>
              </a:rPr>
              <a:t>…Of Sidewalk</a:t>
            </a:r>
          </a:p>
        </p:txBody>
      </p:sp>
      <p:sp>
        <p:nvSpPr>
          <p:cNvPr id="22" name="Content Placeholder 2">
            <a:extLst>
              <a:ext uri="{FF2B5EF4-FFF2-40B4-BE49-F238E27FC236}">
                <a16:creationId xmlns:a16="http://schemas.microsoft.com/office/drawing/2014/main" id="{2EDAB243-9F02-44E8-B567-AB7D50B09C7C}"/>
              </a:ext>
            </a:extLst>
          </p:cNvPr>
          <p:cNvSpPr txBox="1">
            <a:spLocks/>
          </p:cNvSpPr>
          <p:nvPr/>
        </p:nvSpPr>
        <p:spPr>
          <a:xfrm>
            <a:off x="7087313" y="4302216"/>
            <a:ext cx="4234916" cy="699652"/>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solidFill>
                  <a:schemeClr val="bg1">
                    <a:lumMod val="50000"/>
                  </a:schemeClr>
                </a:solidFill>
              </a:rPr>
              <a:t>…Of Trail</a:t>
            </a:r>
          </a:p>
        </p:txBody>
      </p:sp>
      <p:sp>
        <p:nvSpPr>
          <p:cNvPr id="23" name="Content Placeholder 2">
            <a:extLst>
              <a:ext uri="{FF2B5EF4-FFF2-40B4-BE49-F238E27FC236}">
                <a16:creationId xmlns:a16="http://schemas.microsoft.com/office/drawing/2014/main" id="{2EDAB243-9F02-44E8-B567-AB7D50B09C7C}"/>
              </a:ext>
            </a:extLst>
          </p:cNvPr>
          <p:cNvSpPr txBox="1">
            <a:spLocks/>
          </p:cNvSpPr>
          <p:nvPr/>
        </p:nvSpPr>
        <p:spPr>
          <a:xfrm>
            <a:off x="937547" y="4302216"/>
            <a:ext cx="4234916" cy="699652"/>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solidFill>
                  <a:schemeClr val="bg1">
                    <a:lumMod val="50000"/>
                  </a:schemeClr>
                </a:solidFill>
              </a:rPr>
              <a:t>…Of Bike Lanes</a:t>
            </a:r>
          </a:p>
        </p:txBody>
      </p:sp>
      <p:sp>
        <p:nvSpPr>
          <p:cNvPr id="24" name="Content Placeholder 2">
            <a:extLst>
              <a:ext uri="{FF2B5EF4-FFF2-40B4-BE49-F238E27FC236}">
                <a16:creationId xmlns:a16="http://schemas.microsoft.com/office/drawing/2014/main" id="{2EDAB243-9F02-44E8-B567-AB7D50B09C7C}"/>
              </a:ext>
            </a:extLst>
          </p:cNvPr>
          <p:cNvSpPr txBox="1">
            <a:spLocks/>
          </p:cNvSpPr>
          <p:nvPr/>
        </p:nvSpPr>
        <p:spPr>
          <a:xfrm>
            <a:off x="7186089" y="4996844"/>
            <a:ext cx="4234916" cy="699652"/>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solidFill>
                  <a:schemeClr val="bg1">
                    <a:lumMod val="50000"/>
                  </a:schemeClr>
                </a:solidFill>
              </a:rPr>
              <a:t>…Of Complete Streets</a:t>
            </a:r>
          </a:p>
        </p:txBody>
      </p:sp>
    </p:spTree>
    <p:extLst>
      <p:ext uri="{BB962C8B-B14F-4D97-AF65-F5344CB8AC3E}">
        <p14:creationId xmlns:p14="http://schemas.microsoft.com/office/powerpoint/2010/main" val="1248745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Implementation – Quick</a:t>
            </a:r>
            <a:r>
              <a:rPr kumimoji="0" lang="en-US" sz="2800" b="1" i="0" u="none" strike="noStrike" kern="1200" cap="small" spc="0" normalizeH="0" noProof="0" dirty="0">
                <a:ln>
                  <a:noFill/>
                </a:ln>
                <a:solidFill>
                  <a:schemeClr val="accent6"/>
                </a:solidFill>
                <a:effectLst/>
                <a:uLnTx/>
                <a:uFillTx/>
                <a:latin typeface="Arial" panose="020B0604020202020204" pitchFamily="34" charset="0"/>
                <a:ea typeface="+mn-ea"/>
                <a:cs typeface="Arial" panose="020B0604020202020204" pitchFamily="34" charset="0"/>
              </a:rPr>
              <a:t> Wins</a:t>
            </a:r>
            <a:endPar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15</a:t>
            </a:fld>
            <a:endParaRPr lang="en-US" dirty="0">
              <a:solidFill>
                <a:srgbClr val="464646">
                  <a:tint val="75000"/>
                </a:srgbClr>
              </a:solidFill>
              <a:latin typeface="Arial" panose="020B0604020202020204"/>
            </a:endParaRPr>
          </a:p>
        </p:txBody>
      </p:sp>
      <p:sp>
        <p:nvSpPr>
          <p:cNvPr id="11" name="Rectangle 10"/>
          <p:cNvSpPr/>
          <p:nvPr/>
        </p:nvSpPr>
        <p:spPr>
          <a:xfrm>
            <a:off x="501782" y="882959"/>
            <a:ext cx="10365476" cy="861774"/>
          </a:xfrm>
          <a:prstGeom prst="rect">
            <a:avLst/>
          </a:prstGeom>
        </p:spPr>
        <p:txBody>
          <a:bodyPr wrap="square">
            <a:spAutoFit/>
          </a:bodyPr>
          <a:lstStyle/>
          <a:p>
            <a:pPr algn="ctr"/>
            <a:r>
              <a:rPr lang="en-US" sz="2500" b="1" dirty="0"/>
              <a:t>These types of implementation strategies are either a) a small fiscal commitment or b) small time commitment or c) both.</a:t>
            </a:r>
            <a:endParaRPr lang="en-US" sz="2500" dirty="0"/>
          </a:p>
        </p:txBody>
      </p:sp>
      <p:sp>
        <p:nvSpPr>
          <p:cNvPr id="14" name="Rectangle 13"/>
          <p:cNvSpPr/>
          <p:nvPr/>
        </p:nvSpPr>
        <p:spPr>
          <a:xfrm>
            <a:off x="880945" y="5469982"/>
            <a:ext cx="2350637" cy="707886"/>
          </a:xfrm>
          <a:prstGeom prst="rect">
            <a:avLst/>
          </a:prstGeom>
        </p:spPr>
        <p:txBody>
          <a:bodyPr wrap="square">
            <a:spAutoFit/>
          </a:bodyPr>
          <a:lstStyle/>
          <a:p>
            <a:pPr algn="ctr"/>
            <a:r>
              <a:rPr lang="en-US" sz="2000" b="1" dirty="0"/>
              <a:t>Education &amp;</a:t>
            </a:r>
          </a:p>
          <a:p>
            <a:pPr algn="ctr"/>
            <a:r>
              <a:rPr lang="en-US" sz="2000" b="1" dirty="0"/>
              <a:t>Assessment</a:t>
            </a:r>
            <a:endParaRPr lang="en-US" sz="2000" dirty="0"/>
          </a:p>
        </p:txBody>
      </p:sp>
      <p:pic>
        <p:nvPicPr>
          <p:cNvPr id="15" name="Picture 14"/>
          <p:cNvPicPr>
            <a:picLocks noChangeAspect="1"/>
          </p:cNvPicPr>
          <p:nvPr/>
        </p:nvPicPr>
        <p:blipFill>
          <a:blip r:embed="rId3"/>
          <a:stretch>
            <a:fillRect/>
          </a:stretch>
        </p:blipFill>
        <p:spPr>
          <a:xfrm>
            <a:off x="501782" y="1927027"/>
            <a:ext cx="2470018" cy="2865947"/>
          </a:xfrm>
          <a:prstGeom prst="rect">
            <a:avLst/>
          </a:prstGeom>
          <a:effectLst>
            <a:outerShdw blurRad="50800" dist="38100" dir="2700000" algn="tl" rotWithShape="0">
              <a:prstClr val="black">
                <a:alpha val="40000"/>
              </a:prstClr>
            </a:outerShdw>
          </a:effectLst>
        </p:spPr>
      </p:pic>
      <p:sp>
        <p:nvSpPr>
          <p:cNvPr id="19" name="Rectangle 18"/>
          <p:cNvSpPr/>
          <p:nvPr/>
        </p:nvSpPr>
        <p:spPr>
          <a:xfrm>
            <a:off x="7484856" y="5629197"/>
            <a:ext cx="2861081" cy="707886"/>
          </a:xfrm>
          <a:prstGeom prst="rect">
            <a:avLst/>
          </a:prstGeom>
        </p:spPr>
        <p:txBody>
          <a:bodyPr wrap="square">
            <a:spAutoFit/>
          </a:bodyPr>
          <a:lstStyle/>
          <a:p>
            <a:pPr algn="ctr"/>
            <a:r>
              <a:rPr lang="en-US" sz="2000" b="1" dirty="0"/>
              <a:t>Community Level Intervention</a:t>
            </a:r>
            <a:endParaRPr lang="en-US" sz="2000" dirty="0"/>
          </a:p>
        </p:txBody>
      </p:sp>
      <p:pic>
        <p:nvPicPr>
          <p:cNvPr id="17" name="Picture 16"/>
          <p:cNvPicPr>
            <a:picLocks noChangeAspect="1"/>
          </p:cNvPicPr>
          <p:nvPr/>
        </p:nvPicPr>
        <p:blipFill>
          <a:blip r:embed="rId4"/>
          <a:stretch>
            <a:fillRect/>
          </a:stretch>
        </p:blipFill>
        <p:spPr>
          <a:xfrm>
            <a:off x="2104297" y="2878818"/>
            <a:ext cx="3024916" cy="2547821"/>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7420" y="2714652"/>
            <a:ext cx="4249838" cy="2124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8025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Implementation – Quick Wins</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16</a:t>
            </a:fld>
            <a:endParaRPr lang="en-US" dirty="0">
              <a:solidFill>
                <a:srgbClr val="464646">
                  <a:tint val="75000"/>
                </a:srgbClr>
              </a:solidFill>
              <a:latin typeface="Arial" panose="020B0604020202020204"/>
            </a:endParaRPr>
          </a:p>
        </p:txBody>
      </p:sp>
      <p:sp>
        <p:nvSpPr>
          <p:cNvPr id="11" name="Rectangle 10"/>
          <p:cNvSpPr/>
          <p:nvPr/>
        </p:nvSpPr>
        <p:spPr>
          <a:xfrm>
            <a:off x="501782" y="882959"/>
            <a:ext cx="10365476" cy="861774"/>
          </a:xfrm>
          <a:prstGeom prst="rect">
            <a:avLst/>
          </a:prstGeom>
        </p:spPr>
        <p:txBody>
          <a:bodyPr wrap="square">
            <a:spAutoFit/>
          </a:bodyPr>
          <a:lstStyle/>
          <a:p>
            <a:pPr algn="ctr"/>
            <a:r>
              <a:rPr lang="en-US" sz="2500" b="1" dirty="0"/>
              <a:t>Quick Wins: These types of implementation strategies are either a) a small fiscal commitment or b) small time commitment or c) both.</a:t>
            </a:r>
            <a:endParaRPr lang="en-US" sz="2500" dirty="0"/>
          </a:p>
        </p:txBody>
      </p:sp>
      <p:sp>
        <p:nvSpPr>
          <p:cNvPr id="14" name="Rectangle 13"/>
          <p:cNvSpPr/>
          <p:nvPr/>
        </p:nvSpPr>
        <p:spPr>
          <a:xfrm>
            <a:off x="880945" y="5469982"/>
            <a:ext cx="2350637" cy="707886"/>
          </a:xfrm>
          <a:prstGeom prst="rect">
            <a:avLst/>
          </a:prstGeom>
        </p:spPr>
        <p:txBody>
          <a:bodyPr wrap="square">
            <a:spAutoFit/>
          </a:bodyPr>
          <a:lstStyle/>
          <a:p>
            <a:pPr algn="ctr"/>
            <a:r>
              <a:rPr lang="en-US" sz="2000" b="1" dirty="0"/>
              <a:t>Convenience &amp; Amenities</a:t>
            </a:r>
            <a:endParaRPr lang="en-US" sz="2000" dirty="0"/>
          </a:p>
        </p:txBody>
      </p:sp>
      <p:sp>
        <p:nvSpPr>
          <p:cNvPr id="19" name="Rectangle 18"/>
          <p:cNvSpPr/>
          <p:nvPr/>
        </p:nvSpPr>
        <p:spPr>
          <a:xfrm>
            <a:off x="7484856" y="5629197"/>
            <a:ext cx="2861081" cy="707886"/>
          </a:xfrm>
          <a:prstGeom prst="rect">
            <a:avLst/>
          </a:prstGeom>
        </p:spPr>
        <p:txBody>
          <a:bodyPr wrap="square" lIns="91440" tIns="45720" rIns="91440" bIns="45720" anchor="t">
            <a:spAutoFit/>
          </a:bodyPr>
          <a:lstStyle/>
          <a:p>
            <a:pPr algn="ctr"/>
            <a:r>
              <a:rPr lang="en-US" sz="2000" b="1" dirty="0"/>
              <a:t>Signage &amp; Beautification</a:t>
            </a:r>
            <a:endParaRPr lang="en-US" sz="20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4856" y="1926721"/>
            <a:ext cx="2267353" cy="3027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4774" y="2323064"/>
            <a:ext cx="2342137" cy="3232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5"/>
          <a:stretch>
            <a:fillRect/>
          </a:stretch>
        </p:blipFill>
        <p:spPr>
          <a:xfrm>
            <a:off x="3465481" y="3020561"/>
            <a:ext cx="3109416" cy="2449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6"/>
          <a:stretch>
            <a:fillRect/>
          </a:stretch>
        </p:blipFill>
        <p:spPr>
          <a:xfrm>
            <a:off x="501782" y="1964110"/>
            <a:ext cx="3632530" cy="1918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8369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Questions?</a:t>
            </a:r>
          </a:p>
        </p:txBody>
      </p:sp>
    </p:spTree>
    <p:extLst>
      <p:ext uri="{BB962C8B-B14F-4D97-AF65-F5344CB8AC3E}">
        <p14:creationId xmlns:p14="http://schemas.microsoft.com/office/powerpoint/2010/main" val="1283979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941" y="406033"/>
            <a:ext cx="5204013" cy="1022075"/>
          </a:xfrm>
        </p:spPr>
        <p:txBody>
          <a:bodyPr/>
          <a:lstStyle/>
          <a:p>
            <a:r>
              <a:rPr lang="en-US" sz="5500" dirty="0"/>
              <a:t>References</a:t>
            </a:r>
          </a:p>
        </p:txBody>
      </p:sp>
      <p:sp>
        <p:nvSpPr>
          <p:cNvPr id="3" name="Text Placeholder 2">
            <a:extLst>
              <a:ext uri="{FF2B5EF4-FFF2-40B4-BE49-F238E27FC236}">
                <a16:creationId xmlns:a16="http://schemas.microsoft.com/office/drawing/2014/main" id="{B4544211-DDC2-48E8-B0CC-25642E80E916}"/>
              </a:ext>
            </a:extLst>
          </p:cNvPr>
          <p:cNvSpPr>
            <a:spLocks noGrp="1"/>
          </p:cNvSpPr>
          <p:nvPr>
            <p:ph type="body" idx="1"/>
          </p:nvPr>
        </p:nvSpPr>
        <p:spPr>
          <a:xfrm>
            <a:off x="559940" y="1506304"/>
            <a:ext cx="11193695" cy="4288321"/>
          </a:xfrm>
        </p:spPr>
        <p:txBody>
          <a:bodyPr/>
          <a:lstStyle/>
          <a:p>
            <a:pPr marL="457200" indent="-457200">
              <a:buFont typeface="+mj-lt"/>
              <a:buAutoNum type="arabicPeriod"/>
            </a:pPr>
            <a:r>
              <a:rPr lang="en-US" sz="1500" dirty="0"/>
              <a:t>ALTA, Planning + Design. (n.d.). Facilities for Walking and Biking. Small Town and Rural Design Guide. Retrieved July 25, 2022, from </a:t>
            </a:r>
            <a:r>
              <a:rPr lang="en-US" sz="1500" dirty="0">
                <a:hlinkClick r:id="rId2"/>
              </a:rPr>
              <a:t>https://ruraldesignguide.com/</a:t>
            </a:r>
            <a:endParaRPr lang="en-US" sz="1500" dirty="0"/>
          </a:p>
          <a:p>
            <a:pPr marL="457200" indent="-457200">
              <a:buFont typeface="+mj-lt"/>
              <a:buAutoNum type="arabicPeriod"/>
            </a:pPr>
            <a:r>
              <a:rPr lang="en-US" sz="1500" dirty="0"/>
              <a:t>Black and African American Communities and Mental Health. Mental Health America, Retrieved from </a:t>
            </a:r>
            <a:r>
              <a:rPr lang="en-US" sz="1500" dirty="0">
                <a:hlinkClick r:id="rId3"/>
              </a:rPr>
              <a:t>Black and African American Communities and Mental Health | Mental Health America (mhanational.org)</a:t>
            </a:r>
            <a:endParaRPr lang="en-US" sz="1500" dirty="0"/>
          </a:p>
          <a:p>
            <a:pPr marL="457200" indent="-457200">
              <a:buFont typeface="+mj-lt"/>
              <a:buAutoNum type="arabicPeriod"/>
            </a:pPr>
            <a:r>
              <a:rPr lang="en-US" sz="1600" dirty="0"/>
              <a:t>Committee on Environmental Health. (2009). The built environment: designing communities to promote physical activity in children. Pediatrics, 123(6), 1591-1598.</a:t>
            </a:r>
            <a:endParaRPr lang="en-US" sz="1500" dirty="0"/>
          </a:p>
          <a:p>
            <a:pPr marL="457200" indent="-457200">
              <a:buFont typeface="+mj-lt"/>
              <a:buAutoNum type="arabicPeriod"/>
            </a:pPr>
            <a:r>
              <a:rPr lang="en-US" sz="1500" dirty="0"/>
              <a:t>Native and Indigenous Communities and Mental Health. Mental Health America, Retrieved from </a:t>
            </a:r>
            <a:r>
              <a:rPr lang="en-US" sz="1500" dirty="0">
                <a:hlinkClick r:id="rId4"/>
              </a:rPr>
              <a:t>Native and Indigenous Communities and Mental Health | Mental Health America (mhanational.org)</a:t>
            </a:r>
            <a:endParaRPr lang="en-US" sz="1500" dirty="0"/>
          </a:p>
          <a:p>
            <a:pPr marL="457200" indent="-457200">
              <a:buFont typeface="+mj-lt"/>
              <a:buAutoNum type="arabicPeriod"/>
            </a:pPr>
            <a:r>
              <a:rPr lang="en-US" sz="1500" dirty="0"/>
              <a:t>Rural America at a Glance, 2018 Edition. John Cromartie. Retrieved October 4, 2022, from </a:t>
            </a:r>
            <a:r>
              <a:rPr lang="en-US" sz="1500" dirty="0">
                <a:hlinkClick r:id="rId5"/>
              </a:rPr>
              <a:t>USDA ERS - Rural America at a Glance, 2018 Edition</a:t>
            </a:r>
            <a:endParaRPr lang="en-US" sz="1500" dirty="0"/>
          </a:p>
          <a:p>
            <a:pPr marL="457200" indent="-457200">
              <a:buFont typeface="+mj-lt"/>
              <a:buAutoNum type="arabicPeriod"/>
            </a:pPr>
            <a:r>
              <a:rPr lang="en-US" sz="1500" dirty="0"/>
              <a:t>The relationship between visual enclosure for </a:t>
            </a:r>
            <a:r>
              <a:rPr lang="en-US" sz="1500" dirty="0" err="1"/>
              <a:t>neighbourhood</a:t>
            </a:r>
            <a:r>
              <a:rPr lang="en-US" sz="1500" dirty="0"/>
              <a:t> street walkability and elders’ mental health in China: Using street view images, Journal of Transport &amp; Health, Volume 13, 2019, Pages 90-102, ISSN 2214-1405, from </a:t>
            </a:r>
            <a:r>
              <a:rPr lang="en-US" sz="1500" dirty="0">
                <a:hlinkClick r:id="rId6"/>
              </a:rPr>
              <a:t>https://doi.org/10.1016/j.jth.2019.02.009</a:t>
            </a:r>
            <a:endParaRPr lang="en-US" sz="1500" dirty="0"/>
          </a:p>
          <a:p>
            <a:pPr marL="457200" indent="-457200">
              <a:buFont typeface="+mj-lt"/>
              <a:buAutoNum type="arabicPeriod"/>
            </a:pPr>
            <a:r>
              <a:rPr lang="en-US" sz="1500" dirty="0"/>
              <a:t>Neighborhood Design, Physical Activity, and Wellbeing: Applying the Walkability Model, Adriana A. Zuniga-</a:t>
            </a:r>
            <a:r>
              <a:rPr lang="en-US" sz="1500" dirty="0" err="1"/>
              <a:t>Teran</a:t>
            </a:r>
            <a:r>
              <a:rPr lang="en-US" sz="1500" dirty="0"/>
              <a:t>, Barron J. Orr, Randy H. </a:t>
            </a:r>
            <a:r>
              <a:rPr lang="en-US" sz="1500" dirty="0" err="1"/>
              <a:t>Gimblett</a:t>
            </a:r>
            <a:r>
              <a:rPr lang="en-US" sz="1500" dirty="0"/>
              <a:t>, Nader V. </a:t>
            </a:r>
            <a:r>
              <a:rPr lang="en-US" sz="1500" dirty="0" err="1"/>
              <a:t>Chalfoun</a:t>
            </a:r>
            <a:r>
              <a:rPr lang="en-US" sz="1500" dirty="0"/>
              <a:t>, David P. </a:t>
            </a:r>
            <a:r>
              <a:rPr lang="en-US" sz="1500" dirty="0" err="1"/>
              <a:t>Guertin</a:t>
            </a:r>
            <a:r>
              <a:rPr lang="en-US" sz="1500" dirty="0"/>
              <a:t>, and Stuart E. Marsh. International Journal of Environmental Research and Public Health, January 13, 2017.</a:t>
            </a:r>
            <a:endParaRPr lang="en-US" sz="1600" dirty="0"/>
          </a:p>
          <a:p>
            <a:pPr marL="457200" indent="-457200">
              <a:buFont typeface="+mj-lt"/>
              <a:buAutoNum type="arabicPeriod"/>
            </a:pPr>
            <a:endParaRPr lang="en-US" sz="1500" dirty="0"/>
          </a:p>
          <a:p>
            <a:pPr marL="457200" indent="-457200">
              <a:buFont typeface="+mj-lt"/>
              <a:buAutoNum type="arabicPeriod"/>
            </a:pPr>
            <a:endParaRPr lang="en-US" sz="1500" dirty="0"/>
          </a:p>
          <a:p>
            <a:pPr marL="457200" indent="-457200">
              <a:buFont typeface="+mj-lt"/>
              <a:buAutoNum type="arabicPeriod"/>
            </a:pPr>
            <a:endParaRPr lang="en-US" sz="1500" dirty="0"/>
          </a:p>
          <a:p>
            <a:pPr marL="457200" indent="-457200">
              <a:buFont typeface="+mj-lt"/>
              <a:buAutoNum type="arabicPeriod"/>
            </a:pPr>
            <a:endParaRPr lang="en-US" sz="1500" dirty="0"/>
          </a:p>
          <a:p>
            <a:endParaRPr lang="en-US" dirty="0"/>
          </a:p>
        </p:txBody>
      </p:sp>
    </p:spTree>
    <p:extLst>
      <p:ext uri="{BB962C8B-B14F-4D97-AF65-F5344CB8AC3E}">
        <p14:creationId xmlns:p14="http://schemas.microsoft.com/office/powerpoint/2010/main" val="3587990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pPr/>
              <a:t>2</a:t>
            </a:fld>
            <a:endParaRPr lang="en-US" dirty="0"/>
          </a:p>
        </p:txBody>
      </p:sp>
      <p:sp>
        <p:nvSpPr>
          <p:cNvPr id="5" name="Content Placeholder 2"/>
          <p:cNvSpPr txBox="1">
            <a:spLocks/>
          </p:cNvSpPr>
          <p:nvPr/>
        </p:nvSpPr>
        <p:spPr>
          <a:xfrm>
            <a:off x="668594" y="976059"/>
            <a:ext cx="10487086" cy="530537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50000"/>
                  </a:schemeClr>
                </a:solidFill>
              </a:rPr>
              <a:t>Understanding Walkability</a:t>
            </a:r>
          </a:p>
          <a:p>
            <a:r>
              <a:rPr lang="en-US" sz="2500" dirty="0">
                <a:solidFill>
                  <a:schemeClr val="bg1">
                    <a:lumMod val="50000"/>
                  </a:schemeClr>
                </a:solidFill>
              </a:rPr>
              <a:t>Current State of Built Environment</a:t>
            </a:r>
          </a:p>
          <a:p>
            <a:r>
              <a:rPr lang="en-US" sz="2500" dirty="0">
                <a:solidFill>
                  <a:schemeClr val="bg1">
                    <a:lumMod val="50000"/>
                  </a:schemeClr>
                </a:solidFill>
              </a:rPr>
              <a:t>Built Environment &amp; Mental Health</a:t>
            </a:r>
          </a:p>
          <a:p>
            <a:r>
              <a:rPr lang="en-US" sz="2500" dirty="0">
                <a:solidFill>
                  <a:schemeClr val="bg1">
                    <a:lumMod val="50000"/>
                  </a:schemeClr>
                </a:solidFill>
              </a:rPr>
              <a:t>Access</a:t>
            </a:r>
          </a:p>
          <a:p>
            <a:r>
              <a:rPr lang="en-US" sz="2500" dirty="0">
                <a:solidFill>
                  <a:schemeClr val="bg1">
                    <a:lumMod val="50000"/>
                  </a:schemeClr>
                </a:solidFill>
              </a:rPr>
              <a:t>Implementation</a:t>
            </a:r>
          </a:p>
          <a:p>
            <a:pPr marL="0" indent="0">
              <a:buNone/>
            </a:pPr>
            <a:endParaRPr lang="en-US" dirty="0"/>
          </a:p>
          <a:p>
            <a:pPr>
              <a:buFont typeface="Wingdings" panose="05000000000000000000" pitchFamily="2" charset="2"/>
              <a:buChar char="q"/>
            </a:pPr>
            <a:endParaRPr lang="en-US" dirty="0"/>
          </a:p>
        </p:txBody>
      </p:sp>
      <p:sp>
        <p:nvSpPr>
          <p:cNvPr id="6" name="TextBox 5"/>
          <p:cNvSpPr txBox="1"/>
          <p:nvPr/>
        </p:nvSpPr>
        <p:spPr>
          <a:xfrm>
            <a:off x="76200" y="4572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Agenda</a:t>
            </a:r>
            <a:endParaRPr kumimoji="0" lang="en-US" sz="24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76200" y="571500"/>
            <a:ext cx="11978640" cy="88228"/>
            <a:chOff x="76200" y="533400"/>
            <a:chExt cx="6700415" cy="88228"/>
          </a:xfrm>
          <a:solidFill>
            <a:schemeClr val="accent2"/>
          </a:solidFill>
        </p:grpSpPr>
        <p:sp>
          <p:nvSpPr>
            <p:cNvPr id="9" name="Pentagon 8"/>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Chevron 10"/>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Chevron 11"/>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Chevron 12"/>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4" name="Footer Placeholder 2"/>
          <p:cNvSpPr>
            <a:spLocks noGrp="1"/>
          </p:cNvSpPr>
          <p:nvPr>
            <p:ph type="ftr" sz="quarter" idx="13"/>
          </p:nvPr>
        </p:nvSpPr>
        <p:spPr>
          <a:xfrm>
            <a:off x="774700" y="6372225"/>
            <a:ext cx="8140697" cy="198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Tree>
    <p:extLst>
      <p:ext uri="{BB962C8B-B14F-4D97-AF65-F5344CB8AC3E}">
        <p14:creationId xmlns:p14="http://schemas.microsoft.com/office/powerpoint/2010/main" val="36555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Understanding walkability</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3</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7"/>
            <a:ext cx="11394141" cy="870793"/>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a:t>A concept relating to an environment’s level of supporting a range of pedestrian mobility through quality infrastructure, connectivity, and public space. </a:t>
            </a:r>
          </a:p>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490" y="2215534"/>
            <a:ext cx="3769297" cy="2514600"/>
          </a:xfrm>
          <a:prstGeom prst="rect">
            <a:avLst/>
          </a:prstGeom>
        </p:spPr>
      </p:pic>
      <p:sp>
        <p:nvSpPr>
          <p:cNvPr id="12" name="TextBox 11"/>
          <p:cNvSpPr txBox="1"/>
          <p:nvPr/>
        </p:nvSpPr>
        <p:spPr>
          <a:xfrm>
            <a:off x="659839" y="4806969"/>
            <a:ext cx="2313454" cy="369332"/>
          </a:xfrm>
          <a:prstGeom prst="rect">
            <a:avLst/>
          </a:prstGeom>
          <a:noFill/>
        </p:spPr>
        <p:txBody>
          <a:bodyPr wrap="none" rtlCol="0">
            <a:spAutoFit/>
          </a:bodyPr>
          <a:lstStyle/>
          <a:p>
            <a:r>
              <a:rPr lang="en-US" dirty="0"/>
              <a:t>Quality Infrastructure</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44" y="2122229"/>
            <a:ext cx="3552371" cy="2514600"/>
          </a:xfrm>
          <a:prstGeom prst="rect">
            <a:avLst/>
          </a:prstGeom>
        </p:spPr>
      </p:pic>
      <p:sp>
        <p:nvSpPr>
          <p:cNvPr id="17" name="TextBox 16"/>
          <p:cNvSpPr txBox="1"/>
          <p:nvPr/>
        </p:nvSpPr>
        <p:spPr>
          <a:xfrm>
            <a:off x="4963810" y="4806969"/>
            <a:ext cx="1441420" cy="369332"/>
          </a:xfrm>
          <a:prstGeom prst="rect">
            <a:avLst/>
          </a:prstGeom>
          <a:noFill/>
        </p:spPr>
        <p:txBody>
          <a:bodyPr wrap="none" rtlCol="0">
            <a:spAutoFit/>
          </a:bodyPr>
          <a:lstStyle/>
          <a:p>
            <a:r>
              <a:rPr lang="en-US" dirty="0"/>
              <a:t>Connectivity</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5362" y="2215534"/>
            <a:ext cx="3775833" cy="2514600"/>
          </a:xfrm>
          <a:prstGeom prst="rect">
            <a:avLst/>
          </a:prstGeom>
        </p:spPr>
      </p:pic>
      <p:sp>
        <p:nvSpPr>
          <p:cNvPr id="19" name="TextBox 18"/>
          <p:cNvSpPr txBox="1"/>
          <p:nvPr/>
        </p:nvSpPr>
        <p:spPr>
          <a:xfrm>
            <a:off x="9062568" y="4806969"/>
            <a:ext cx="1531188" cy="369332"/>
          </a:xfrm>
          <a:prstGeom prst="rect">
            <a:avLst/>
          </a:prstGeom>
          <a:noFill/>
        </p:spPr>
        <p:txBody>
          <a:bodyPr wrap="none" rtlCol="0">
            <a:spAutoFit/>
          </a:bodyPr>
          <a:lstStyle/>
          <a:p>
            <a:r>
              <a:rPr lang="en-US" dirty="0"/>
              <a:t>Public Space</a:t>
            </a:r>
          </a:p>
        </p:txBody>
      </p:sp>
    </p:spTree>
    <p:extLst>
      <p:ext uri="{BB962C8B-B14F-4D97-AF65-F5344CB8AC3E}">
        <p14:creationId xmlns:p14="http://schemas.microsoft.com/office/powerpoint/2010/main" val="1176518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Understanding walkability - Quality</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4</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8"/>
            <a:ext cx="11394141" cy="521472"/>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a:t>Aspects of Quality Walkable Infrastructure that Support Mental Health</a:t>
            </a:r>
          </a:p>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17" y="2204659"/>
            <a:ext cx="3525965" cy="2286000"/>
          </a:xfrm>
          <a:prstGeom prst="rect">
            <a:avLst/>
          </a:prstGeom>
        </p:spPr>
      </p:pic>
      <p:sp>
        <p:nvSpPr>
          <p:cNvPr id="16" name="Content Placeholder 2"/>
          <p:cNvSpPr txBox="1">
            <a:spLocks/>
          </p:cNvSpPr>
          <p:nvPr/>
        </p:nvSpPr>
        <p:spPr>
          <a:xfrm>
            <a:off x="812194" y="4629232"/>
            <a:ext cx="2481209" cy="521472"/>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2">
                    <a:lumMod val="50000"/>
                  </a:schemeClr>
                </a:solidFill>
              </a:rPr>
              <a:t>Climate Resilient</a:t>
            </a:r>
          </a:p>
        </p:txBody>
      </p:sp>
      <p:sp>
        <p:nvSpPr>
          <p:cNvPr id="17" name="Content Placeholder 2"/>
          <p:cNvSpPr txBox="1">
            <a:spLocks/>
          </p:cNvSpPr>
          <p:nvPr/>
        </p:nvSpPr>
        <p:spPr>
          <a:xfrm>
            <a:off x="4750700" y="4629232"/>
            <a:ext cx="2552345" cy="521472"/>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2">
                    <a:lumMod val="50000"/>
                  </a:schemeClr>
                </a:solidFill>
              </a:rPr>
              <a:t>Activity Friendly / Health Promoting</a:t>
            </a:r>
          </a:p>
        </p:txBody>
      </p:sp>
      <p:sp>
        <p:nvSpPr>
          <p:cNvPr id="18" name="Content Placeholder 2"/>
          <p:cNvSpPr txBox="1">
            <a:spLocks/>
          </p:cNvSpPr>
          <p:nvPr/>
        </p:nvSpPr>
        <p:spPr>
          <a:xfrm>
            <a:off x="8700156" y="4663464"/>
            <a:ext cx="1664812" cy="521472"/>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2">
                    <a:lumMod val="50000"/>
                  </a:schemeClr>
                </a:solidFill>
              </a:rPr>
              <a:t>Accessible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9031" y="2204659"/>
            <a:ext cx="2935684" cy="2286000"/>
          </a:xfrm>
          <a:prstGeom prst="rect">
            <a:avLst/>
          </a:prstGeom>
        </p:spPr>
      </p:pic>
      <p:pic>
        <p:nvPicPr>
          <p:cNvPr id="15" name="Picture 14"/>
          <p:cNvPicPr>
            <a:picLocks noChangeAspect="1"/>
          </p:cNvPicPr>
          <p:nvPr/>
        </p:nvPicPr>
        <p:blipFill>
          <a:blip r:embed="rId6"/>
          <a:stretch>
            <a:fillRect/>
          </a:stretch>
        </p:blipFill>
        <p:spPr>
          <a:xfrm>
            <a:off x="8237964" y="2204659"/>
            <a:ext cx="2589196" cy="2286000"/>
          </a:xfrm>
          <a:prstGeom prst="rect">
            <a:avLst/>
          </a:prstGeom>
        </p:spPr>
      </p:pic>
    </p:spTree>
    <p:extLst>
      <p:ext uri="{BB962C8B-B14F-4D97-AF65-F5344CB8AC3E}">
        <p14:creationId xmlns:p14="http://schemas.microsoft.com/office/powerpoint/2010/main" val="103781043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lvl="0">
              <a:defRPr/>
            </a:pPr>
            <a:r>
              <a:rPr lang="en-US" sz="2800" b="1" cap="small" dirty="0">
                <a:solidFill>
                  <a:schemeClr val="accent6"/>
                </a:solidFill>
                <a:latin typeface="Arial" panose="020B0604020202020204" pitchFamily="34" charset="0"/>
                <a:cs typeface="Arial" panose="020B0604020202020204" pitchFamily="34" charset="0"/>
              </a:rPr>
              <a:t>Understanding walkability - Connectivity</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5</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7"/>
            <a:ext cx="11394141" cy="529727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sp>
        <p:nvSpPr>
          <p:cNvPr id="11" name="Rectangle 10"/>
          <p:cNvSpPr/>
          <p:nvPr/>
        </p:nvSpPr>
        <p:spPr>
          <a:xfrm>
            <a:off x="1161621" y="873357"/>
            <a:ext cx="9807797" cy="923330"/>
          </a:xfrm>
          <a:prstGeom prst="rect">
            <a:avLst/>
          </a:prstGeom>
        </p:spPr>
        <p:txBody>
          <a:bodyPr wrap="square">
            <a:spAutoFit/>
          </a:bodyPr>
          <a:lstStyle/>
          <a:p>
            <a:pPr algn="ctr"/>
            <a:r>
              <a:rPr lang="en-US" dirty="0"/>
              <a:t>Communities and cities with high connectivity allow multimodal transportation to and from points of interest across the city. More importantly, that transportation is interwoven through safe, walkable corridors.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977" y="1894985"/>
            <a:ext cx="7205083" cy="4055671"/>
          </a:xfrm>
          <a:prstGeom prst="rect">
            <a:avLst/>
          </a:prstGeom>
        </p:spPr>
      </p:pic>
    </p:spTree>
    <p:extLst>
      <p:ext uri="{BB962C8B-B14F-4D97-AF65-F5344CB8AC3E}">
        <p14:creationId xmlns:p14="http://schemas.microsoft.com/office/powerpoint/2010/main" val="4052781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Current state of built environment – Public Space</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6</a:t>
            </a:fld>
            <a:endParaRPr lang="en-US" dirty="0">
              <a:solidFill>
                <a:srgbClr val="464646">
                  <a:tint val="75000"/>
                </a:srgbClr>
              </a:solidFill>
              <a:latin typeface="Arial" panose="020B0604020202020204"/>
            </a:endParaRPr>
          </a:p>
        </p:txBody>
      </p:sp>
      <p:pic>
        <p:nvPicPr>
          <p:cNvPr id="11" name="Picture 10"/>
          <p:cNvPicPr>
            <a:picLocks noChangeAspect="1"/>
          </p:cNvPicPr>
          <p:nvPr/>
        </p:nvPicPr>
        <p:blipFill>
          <a:blip r:embed="rId3"/>
          <a:stretch>
            <a:fillRect/>
          </a:stretch>
        </p:blipFill>
        <p:spPr>
          <a:xfrm>
            <a:off x="2126695" y="659728"/>
            <a:ext cx="7877650" cy="6103481"/>
          </a:xfrm>
          <a:prstGeom prst="rect">
            <a:avLst/>
          </a:prstGeom>
        </p:spPr>
      </p:pic>
    </p:spTree>
    <p:extLst>
      <p:ext uri="{BB962C8B-B14F-4D97-AF65-F5344CB8AC3E}">
        <p14:creationId xmlns:p14="http://schemas.microsoft.com/office/powerpoint/2010/main" val="4076769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6B60C34-53D9-4681-BF9D-0B70E9CE8820}"/>
              </a:ext>
            </a:extLst>
          </p:cNvPr>
          <p:cNvSpPr>
            <a:spLocks noGrp="1"/>
          </p:cNvSpPr>
          <p:nvPr>
            <p:ph idx="1"/>
          </p:nvPr>
        </p:nvSpPr>
        <p:spPr>
          <a:xfrm>
            <a:off x="398929" y="680004"/>
            <a:ext cx="11394141" cy="2676654"/>
          </a:xfrm>
        </p:spPr>
        <p:txBody>
          <a:bodyPr/>
          <a:lstStyle/>
          <a:p>
            <a:r>
              <a:rPr lang="en-US" sz="2200" dirty="0">
                <a:solidFill>
                  <a:schemeClr val="tx2"/>
                </a:solidFill>
              </a:rPr>
              <a:t>There have been different studies conducted in the US, as well as China and Canada, that show walkable communities contribute to one’s overall well-being and desire to be physically active. </a:t>
            </a:r>
          </a:p>
          <a:p>
            <a:r>
              <a:rPr lang="en-US" sz="2200" dirty="0">
                <a:solidFill>
                  <a:schemeClr val="tx2"/>
                </a:solidFill>
              </a:rPr>
              <a:t>In 2020 when access to public spaces was decreased, one study found that individuals were losing the desire to go outdoors, which affected their overall mental state</a:t>
            </a:r>
            <a:r>
              <a:rPr lang="en-US" sz="2200" baseline="30000" dirty="0">
                <a:solidFill>
                  <a:schemeClr val="tx2"/>
                </a:solidFill>
              </a:rPr>
              <a:t>5</a:t>
            </a:r>
            <a:r>
              <a:rPr lang="en-US" sz="2200" dirty="0">
                <a:solidFill>
                  <a:schemeClr val="tx2"/>
                </a:solidFill>
              </a:rPr>
              <a:t>. </a:t>
            </a:r>
          </a:p>
          <a:p>
            <a:r>
              <a:rPr lang="en-US" sz="2200" dirty="0">
                <a:solidFill>
                  <a:schemeClr val="tx2"/>
                </a:solidFill>
              </a:rPr>
              <a:t>This means that we need to not only design public spaces to support mental health but neighborhoods should also be built to support walkability.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Built Environment &amp; Mental</a:t>
            </a:r>
            <a:r>
              <a:rPr kumimoji="0" lang="en-US" sz="2800" b="1" i="0" u="none" strike="noStrike" kern="1200" cap="small" spc="0" normalizeH="0" noProof="0" dirty="0">
                <a:ln>
                  <a:noFill/>
                </a:ln>
                <a:solidFill>
                  <a:schemeClr val="accent6"/>
                </a:solidFill>
                <a:effectLst/>
                <a:uLnTx/>
                <a:uFillTx/>
                <a:latin typeface="Arial" panose="020B0604020202020204" pitchFamily="34" charset="0"/>
                <a:ea typeface="+mn-ea"/>
                <a:cs typeface="Arial" panose="020B0604020202020204" pitchFamily="34" charset="0"/>
              </a:rPr>
              <a:t> Health</a:t>
            </a:r>
            <a:endPar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7</a:t>
            </a:fld>
            <a:endParaRPr lang="en-US" dirty="0">
              <a:solidFill>
                <a:srgbClr val="464646">
                  <a:tint val="75000"/>
                </a:srgbClr>
              </a:solidFill>
              <a:latin typeface="Arial" panose="020B0604020202020204"/>
            </a:endParaRPr>
          </a:p>
        </p:txBody>
      </p:sp>
      <p:pic>
        <p:nvPicPr>
          <p:cNvPr id="3" name="Picture 2"/>
          <p:cNvPicPr>
            <a:picLocks noChangeAspect="1"/>
          </p:cNvPicPr>
          <p:nvPr/>
        </p:nvPicPr>
        <p:blipFill>
          <a:blip r:embed="rId4"/>
          <a:stretch>
            <a:fillRect/>
          </a:stretch>
        </p:blipFill>
        <p:spPr>
          <a:xfrm>
            <a:off x="740388" y="4136185"/>
            <a:ext cx="10711221" cy="2242390"/>
          </a:xfrm>
          <a:prstGeom prst="rect">
            <a:avLst/>
          </a:prstGeom>
        </p:spPr>
      </p:pic>
      <p:sp>
        <p:nvSpPr>
          <p:cNvPr id="13" name="Content Placeholder 11">
            <a:extLst>
              <a:ext uri="{FF2B5EF4-FFF2-40B4-BE49-F238E27FC236}">
                <a16:creationId xmlns:a16="http://schemas.microsoft.com/office/drawing/2014/main" id="{36B60C34-53D9-4681-BF9D-0B70E9CE8820}"/>
              </a:ext>
            </a:extLst>
          </p:cNvPr>
          <p:cNvSpPr txBox="1">
            <a:spLocks/>
          </p:cNvSpPr>
          <p:nvPr/>
        </p:nvSpPr>
        <p:spPr>
          <a:xfrm>
            <a:off x="949124" y="3681645"/>
            <a:ext cx="10308410" cy="2485410"/>
          </a:xfrm>
          <a:prstGeom prst="rect">
            <a:avLst/>
          </a:prstGeom>
        </p:spPr>
        <p:txBody>
          <a:bodyPr vert="horz" lIns="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tx2"/>
                </a:solidFill>
              </a:rPr>
              <a:t>     Traditional</a:t>
            </a:r>
            <a:r>
              <a:rPr lang="en-US" sz="2200" baseline="30000" dirty="0">
                <a:solidFill>
                  <a:schemeClr val="tx2"/>
                </a:solidFill>
              </a:rPr>
              <a:t>6</a:t>
            </a:r>
            <a:r>
              <a:rPr lang="en-US" sz="2200" dirty="0">
                <a:solidFill>
                  <a:schemeClr val="tx2"/>
                </a:solidFill>
              </a:rPr>
              <a:t>                   Suburban             Enclosed/Gated               Cluster</a:t>
            </a:r>
          </a:p>
        </p:txBody>
      </p:sp>
    </p:spTree>
    <p:extLst>
      <p:ext uri="{BB962C8B-B14F-4D97-AF65-F5344CB8AC3E}">
        <p14:creationId xmlns:p14="http://schemas.microsoft.com/office/powerpoint/2010/main" val="536889402"/>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Access -</a:t>
            </a:r>
            <a:r>
              <a:rPr kumimoji="0" lang="en-US" sz="2800" b="1" i="0" u="none" strike="noStrike" kern="1200" cap="small" spc="0" normalizeH="0" noProof="0" dirty="0">
                <a:ln>
                  <a:noFill/>
                </a:ln>
                <a:solidFill>
                  <a:schemeClr val="accent6"/>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Mental health deserts</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8</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7"/>
            <a:ext cx="11394141" cy="529727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sp>
        <p:nvSpPr>
          <p:cNvPr id="11" name="Rectangle 10"/>
          <p:cNvSpPr/>
          <p:nvPr/>
        </p:nvSpPr>
        <p:spPr>
          <a:xfrm>
            <a:off x="8347441" y="1426838"/>
            <a:ext cx="3844559" cy="4247317"/>
          </a:xfrm>
          <a:prstGeom prst="rect">
            <a:avLst/>
          </a:prstGeom>
        </p:spPr>
        <p:txBody>
          <a:bodyPr wrap="square">
            <a:spAutoFit/>
          </a:bodyPr>
          <a:lstStyle/>
          <a:p>
            <a:pPr algn="ctr"/>
            <a:r>
              <a:rPr lang="en-US" dirty="0"/>
              <a:t>Mental Health Desert Facts:</a:t>
            </a:r>
          </a:p>
          <a:p>
            <a:pPr algn="ctr"/>
            <a:endParaRPr lang="en-US" dirty="0"/>
          </a:p>
          <a:p>
            <a:pPr marL="285750" indent="-285750">
              <a:buFont typeface="Wingdings" panose="05000000000000000000" pitchFamily="2" charset="2"/>
              <a:buChar char="v"/>
            </a:pPr>
            <a:r>
              <a:rPr lang="en-US" dirty="0"/>
              <a:t>As of 2022, 570 counties across the United States still have no psychologists, psychiatrists or counselors.</a:t>
            </a:r>
          </a:p>
          <a:p>
            <a:pPr marL="285750" indent="-285750">
              <a:buFont typeface="Wingdings" panose="05000000000000000000" pitchFamily="2" charset="2"/>
              <a:buChar char="v"/>
            </a:pPr>
            <a:r>
              <a:rPr lang="en-US" dirty="0"/>
              <a:t>9 Counties in Oklahoma have 0 mental healthcare providers.</a:t>
            </a:r>
          </a:p>
          <a:p>
            <a:pPr marL="742950" lvl="1" indent="-285750">
              <a:buFont typeface="Wingdings" panose="05000000000000000000" pitchFamily="2" charset="2"/>
              <a:buChar char="v"/>
            </a:pPr>
            <a:r>
              <a:rPr lang="en-US" dirty="0"/>
              <a:t>Another 9 have less than 5 mental healthcare providers.</a:t>
            </a:r>
          </a:p>
          <a:p>
            <a:pPr marL="285750" indent="-285750">
              <a:buFont typeface="Wingdings" panose="05000000000000000000" pitchFamily="2" charset="2"/>
              <a:buChar char="v"/>
            </a:pPr>
            <a:r>
              <a:rPr lang="en-US" dirty="0"/>
              <a:t>Seventy-five percent of rural counties across the country have no mental health providers or fewer than 50 per 100,000 people.</a:t>
            </a:r>
          </a:p>
        </p:txBody>
      </p:sp>
      <p:pic>
        <p:nvPicPr>
          <p:cNvPr id="13" name="Picture 12"/>
          <p:cNvPicPr>
            <a:picLocks noChangeAspect="1"/>
          </p:cNvPicPr>
          <p:nvPr/>
        </p:nvPicPr>
        <p:blipFill>
          <a:blip r:embed="rId4"/>
          <a:stretch>
            <a:fillRect/>
          </a:stretch>
        </p:blipFill>
        <p:spPr>
          <a:xfrm>
            <a:off x="457200" y="824125"/>
            <a:ext cx="7571329" cy="5433052"/>
          </a:xfrm>
          <a:prstGeom prst="rect">
            <a:avLst/>
          </a:prstGeom>
        </p:spPr>
      </p:pic>
    </p:spTree>
    <p:extLst>
      <p:ext uri="{BB962C8B-B14F-4D97-AF65-F5344CB8AC3E}">
        <p14:creationId xmlns:p14="http://schemas.microsoft.com/office/powerpoint/2010/main" val="354505868"/>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a:t>
            </a: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Mental health desert – BIPOC</a:t>
            </a:r>
            <a:r>
              <a:rPr kumimoji="0" lang="en-US" sz="2800" b="1" i="0" u="none" strike="noStrike" kern="1200" cap="small" spc="0" normalizeH="0" noProof="0" dirty="0">
                <a:ln>
                  <a:noFill/>
                </a:ln>
                <a:solidFill>
                  <a:schemeClr val="accent6"/>
                </a:solidFill>
                <a:effectLst/>
                <a:uLnTx/>
                <a:uFillTx/>
                <a:latin typeface="Arial" panose="020B0604020202020204" pitchFamily="34" charset="0"/>
                <a:ea typeface="+mn-ea"/>
                <a:cs typeface="Arial" panose="020B0604020202020204" pitchFamily="34" charset="0"/>
              </a:rPr>
              <a:t> Access</a:t>
            </a:r>
            <a:endParaRPr kumimoji="0" lang="en-US" sz="2800" b="1" i="0" u="none" strike="noStrike" kern="1200" cap="small"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0" name="Slide Number Placeholder 1"/>
          <p:cNvSpPr txBox="1">
            <a:spLocks/>
          </p:cNvSpPr>
          <p:nvPr/>
        </p:nvSpPr>
        <p:spPr>
          <a:xfrm>
            <a:off x="9108141" y="6378575"/>
            <a:ext cx="2743200" cy="198338"/>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7DDC46-2E90-8640-BEFE-F54DCCD857ED}" type="slidenum">
              <a:rPr lang="en-US" smtClean="0">
                <a:solidFill>
                  <a:srgbClr val="464646">
                    <a:tint val="75000"/>
                  </a:srgbClr>
                </a:solidFill>
                <a:latin typeface="Arial" panose="020B0604020202020204"/>
              </a:rPr>
              <a:pPr>
                <a:defRPr/>
              </a:pPr>
              <a:t>9</a:t>
            </a:fld>
            <a:endParaRPr lang="en-US" dirty="0">
              <a:solidFill>
                <a:srgbClr val="464646">
                  <a:tint val="75000"/>
                </a:srgbClr>
              </a:solidFill>
              <a:latin typeface="Arial" panose="020B0604020202020204"/>
            </a:endParaRPr>
          </a:p>
        </p:txBody>
      </p:sp>
      <p:sp>
        <p:nvSpPr>
          <p:cNvPr id="35" name="Content Placeholder 2"/>
          <p:cNvSpPr txBox="1">
            <a:spLocks/>
          </p:cNvSpPr>
          <p:nvPr/>
        </p:nvSpPr>
        <p:spPr>
          <a:xfrm>
            <a:off x="457200" y="1081297"/>
            <a:ext cx="11394141" cy="5297278"/>
          </a:xfrm>
          <a:prstGeom prst="rect">
            <a:avLst/>
          </a:prstGeom>
        </p:spPr>
        <p:txBody>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bg2">
                  <a:lumMod val="50000"/>
                </a:schemeClr>
              </a:solidFill>
            </a:endParaRPr>
          </a:p>
          <a:p>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a:p>
            <a:pPr marL="0" indent="0">
              <a:buFont typeface="Arial" panose="020B0604020202020204" pitchFamily="34" charset="0"/>
              <a:buNone/>
            </a:pPr>
            <a:endParaRPr lang="en-US" sz="2400" dirty="0">
              <a:solidFill>
                <a:schemeClr val="bg2">
                  <a:lumMod val="50000"/>
                </a:schemeClr>
              </a:solidFill>
            </a:endParaRPr>
          </a:p>
        </p:txBody>
      </p:sp>
      <p:pic>
        <p:nvPicPr>
          <p:cNvPr id="12" name="Picture 11"/>
          <p:cNvPicPr>
            <a:picLocks noChangeAspect="1"/>
          </p:cNvPicPr>
          <p:nvPr/>
        </p:nvPicPr>
        <p:blipFill>
          <a:blip r:embed="rId3"/>
          <a:stretch>
            <a:fillRect/>
          </a:stretch>
        </p:blipFill>
        <p:spPr>
          <a:xfrm>
            <a:off x="375005" y="1385006"/>
            <a:ext cx="5415444" cy="4572000"/>
          </a:xfrm>
          <a:prstGeom prst="rect">
            <a:avLst/>
          </a:prstGeom>
        </p:spPr>
      </p:pic>
      <p:pic>
        <p:nvPicPr>
          <p:cNvPr id="14" name="Picture 13"/>
          <p:cNvPicPr>
            <a:picLocks noChangeAspect="1"/>
          </p:cNvPicPr>
          <p:nvPr/>
        </p:nvPicPr>
        <p:blipFill>
          <a:blip r:embed="rId4"/>
          <a:stretch>
            <a:fillRect/>
          </a:stretch>
        </p:blipFill>
        <p:spPr>
          <a:xfrm>
            <a:off x="6283370" y="1395280"/>
            <a:ext cx="5460812" cy="4572000"/>
          </a:xfrm>
          <a:prstGeom prst="rect">
            <a:avLst/>
          </a:prstGeom>
        </p:spPr>
      </p:pic>
      <p:sp>
        <p:nvSpPr>
          <p:cNvPr id="17" name="Rectangle 16"/>
          <p:cNvSpPr/>
          <p:nvPr/>
        </p:nvSpPr>
        <p:spPr>
          <a:xfrm>
            <a:off x="1171733" y="771554"/>
            <a:ext cx="3821987" cy="646331"/>
          </a:xfrm>
          <a:prstGeom prst="rect">
            <a:avLst/>
          </a:prstGeom>
        </p:spPr>
        <p:txBody>
          <a:bodyPr wrap="square">
            <a:spAutoFit/>
          </a:bodyPr>
          <a:lstStyle/>
          <a:p>
            <a:pPr algn="ctr"/>
            <a:r>
              <a:rPr lang="en-US" dirty="0"/>
              <a:t>Native American &amp; Alaskan Native Population</a:t>
            </a:r>
            <a:r>
              <a:rPr lang="en-US" baseline="30000" dirty="0"/>
              <a:t>4</a:t>
            </a:r>
          </a:p>
        </p:txBody>
      </p:sp>
      <p:sp>
        <p:nvSpPr>
          <p:cNvPr id="18" name="Rectangle 17"/>
          <p:cNvSpPr/>
          <p:nvPr/>
        </p:nvSpPr>
        <p:spPr>
          <a:xfrm>
            <a:off x="7102782" y="843374"/>
            <a:ext cx="3993308" cy="369332"/>
          </a:xfrm>
          <a:prstGeom prst="rect">
            <a:avLst/>
          </a:prstGeom>
        </p:spPr>
        <p:txBody>
          <a:bodyPr wrap="square">
            <a:spAutoFit/>
          </a:bodyPr>
          <a:lstStyle/>
          <a:p>
            <a:pPr algn="ctr"/>
            <a:r>
              <a:rPr lang="en-US" dirty="0"/>
              <a:t>African American Population Access</a:t>
            </a:r>
            <a:r>
              <a:rPr lang="en-US" baseline="30000" dirty="0"/>
              <a:t>2</a:t>
            </a:r>
            <a:endParaRPr lang="en-US" dirty="0"/>
          </a:p>
        </p:txBody>
      </p:sp>
    </p:spTree>
    <p:extLst>
      <p:ext uri="{BB962C8B-B14F-4D97-AF65-F5344CB8AC3E}">
        <p14:creationId xmlns:p14="http://schemas.microsoft.com/office/powerpoint/2010/main" val="1026920502"/>
      </p:ext>
    </p:extLst>
  </p:cSld>
  <p:clrMapOvr>
    <a:masterClrMapping/>
  </p:clrMapOvr>
</p:sld>
</file>

<file path=ppt/theme/theme1.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3787906B4DF54D9BD845397B2C8720" ma:contentTypeVersion="10" ma:contentTypeDescription="Create a new document." ma:contentTypeScope="" ma:versionID="b81f1ca4d91fcc6b50ceba61631bc4b1">
  <xsd:schema xmlns:xsd="http://www.w3.org/2001/XMLSchema" xmlns:xs="http://www.w3.org/2001/XMLSchema" xmlns:p="http://schemas.microsoft.com/office/2006/metadata/properties" xmlns:ns3="f9a27e0e-b96f-47ea-b69d-55a18344c980" xmlns:ns4="05256b60-55ce-4c8f-8717-92325e9c101b" targetNamespace="http://schemas.microsoft.com/office/2006/metadata/properties" ma:root="true" ma:fieldsID="bd2551e3fba802251b50fee69ac0a47f" ns3:_="" ns4:_="">
    <xsd:import namespace="f9a27e0e-b96f-47ea-b69d-55a18344c980"/>
    <xsd:import namespace="05256b60-55ce-4c8f-8717-92325e9c101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a27e0e-b96f-47ea-b69d-55a18344c9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256b60-55ce-4c8f-8717-92325e9c101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FDE501-20F8-4E10-8280-B37C378E4A84}">
  <ds:schemaRefs>
    <ds:schemaRef ds:uri="http://schemas.microsoft.com/sharepoint/v3/contenttype/forms"/>
  </ds:schemaRefs>
</ds:datastoreItem>
</file>

<file path=customXml/itemProps2.xml><?xml version="1.0" encoding="utf-8"?>
<ds:datastoreItem xmlns:ds="http://schemas.openxmlformats.org/officeDocument/2006/customXml" ds:itemID="{B58D6EE8-E803-41F1-8733-77150CF4704C}">
  <ds:schemaRefs>
    <ds:schemaRef ds:uri="http://purl.org/dc/elements/1.1/"/>
    <ds:schemaRef ds:uri="http://schemas.microsoft.com/office/2006/metadata/properties"/>
    <ds:schemaRef ds:uri="http://purl.org/dc/terms/"/>
    <ds:schemaRef ds:uri="f9a27e0e-b96f-47ea-b69d-55a18344c980"/>
    <ds:schemaRef ds:uri="http://schemas.microsoft.com/office/infopath/2007/PartnerControls"/>
    <ds:schemaRef ds:uri="http://schemas.microsoft.com/office/2006/documentManagement/types"/>
    <ds:schemaRef ds:uri="http://schemas.openxmlformats.org/package/2006/metadata/core-properties"/>
    <ds:schemaRef ds:uri="05256b60-55ce-4c8f-8717-92325e9c101b"/>
    <ds:schemaRef ds:uri="http://www.w3.org/XML/1998/namespace"/>
    <ds:schemaRef ds:uri="http://purl.org/dc/dcmitype/"/>
  </ds:schemaRefs>
</ds:datastoreItem>
</file>

<file path=customXml/itemProps3.xml><?xml version="1.0" encoding="utf-8"?>
<ds:datastoreItem xmlns:ds="http://schemas.openxmlformats.org/officeDocument/2006/customXml" ds:itemID="{BE8F7935-2B94-4389-ACA6-9B84A06FEE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a27e0e-b96f-47ea-b69d-55a18344c980"/>
    <ds:schemaRef ds:uri="05256b60-55ce-4c8f-8717-92325e9c10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34348</TotalTime>
  <Words>3392</Words>
  <Application>Microsoft Office PowerPoint</Application>
  <PresentationFormat>Widescreen</PresentationFormat>
  <Paragraphs>326</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Wingdings</vt:lpstr>
      <vt:lpstr>Oklaholma </vt:lpstr>
      <vt:lpstr>Built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FahadK@health.ok.gov</dc:creator>
  <cp:lastModifiedBy>Julie Sanders</cp:lastModifiedBy>
  <cp:revision>1809</cp:revision>
  <dcterms:created xsi:type="dcterms:W3CDTF">2020-01-16T04:22:20Z</dcterms:created>
  <dcterms:modified xsi:type="dcterms:W3CDTF">2022-10-17T17:06:04Z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0x0101002B3787906B4DF54D9BD845397B2C8720</vt:lpwstr>
  </property>
</Properties>
</file>